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6" r:id="rId3"/>
    <p:sldId id="285" r:id="rId4"/>
    <p:sldId id="259" r:id="rId5"/>
    <p:sldId id="260" r:id="rId6"/>
    <p:sldId id="292" r:id="rId7"/>
    <p:sldId id="261" r:id="rId8"/>
    <p:sldId id="290" r:id="rId9"/>
    <p:sldId id="272" r:id="rId10"/>
    <p:sldId id="293" r:id="rId11"/>
    <p:sldId id="263" r:id="rId12"/>
    <p:sldId id="264" r:id="rId13"/>
    <p:sldId id="286" r:id="rId14"/>
    <p:sldId id="287" r:id="rId15"/>
    <p:sldId id="265" r:id="rId16"/>
    <p:sldId id="289" r:id="rId17"/>
    <p:sldId id="267" r:id="rId18"/>
    <p:sldId id="268" r:id="rId19"/>
    <p:sldId id="291" r:id="rId20"/>
    <p:sldId id="269" r:id="rId21"/>
  </p:sldIdLst>
  <p:sldSz cx="9144000" cy="5143500" type="screen16x9"/>
  <p:notesSz cx="7099300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257175" indent="200025" algn="r" rtl="0" fontAlgn="base">
      <a:spcBef>
        <a:spcPct val="0"/>
      </a:spcBef>
      <a:spcAft>
        <a:spcPct val="0"/>
      </a:spcAft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514350" indent="400050" algn="r" rtl="0" fontAlgn="base">
      <a:spcBef>
        <a:spcPct val="0"/>
      </a:spcBef>
      <a:spcAft>
        <a:spcPct val="0"/>
      </a:spcAft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771525" indent="600075" algn="r" rtl="0" fontAlgn="base">
      <a:spcBef>
        <a:spcPct val="0"/>
      </a:spcBef>
      <a:spcAft>
        <a:spcPct val="0"/>
      </a:spcAft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028700" indent="800100" algn="r" rtl="0" fontAlgn="base">
      <a:spcBef>
        <a:spcPct val="0"/>
      </a:spcBef>
      <a:spcAft>
        <a:spcPct val="0"/>
      </a:spcAft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700" kern="1200">
        <a:solidFill>
          <a:srgbClr val="FFFFFF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ia's" id="{04DB57E7-7772-DD4E-96CC-42CD598B9156}">
          <p14:sldIdLst>
            <p14:sldId id="258"/>
            <p14:sldId id="256"/>
            <p14:sldId id="285"/>
            <p14:sldId id="259"/>
            <p14:sldId id="260"/>
            <p14:sldId id="292"/>
            <p14:sldId id="261"/>
            <p14:sldId id="290"/>
            <p14:sldId id="272"/>
            <p14:sldId id="293"/>
            <p14:sldId id="263"/>
            <p14:sldId id="264"/>
            <p14:sldId id="286"/>
            <p14:sldId id="287"/>
            <p14:sldId id="265"/>
            <p14:sldId id="289"/>
            <p14:sldId id="267"/>
            <p14:sldId id="268"/>
            <p14:sldId id="291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ien Booij" initials="" lastIdx="6" clrIdx="0"/>
  <p:cmAuthor id="1" name="Eva Baaren" initials="" lastIdx="7" clrIdx="1"/>
  <p:cmAuthor id="2" name="Roeland Ordelma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438" autoAdjust="0"/>
  </p:normalViewPr>
  <p:slideViewPr>
    <p:cSldViewPr>
      <p:cViewPr varScale="1">
        <p:scale>
          <a:sx n="82" d="100"/>
          <a:sy n="82" d="100"/>
        </p:scale>
        <p:origin x="-2040" y="-112"/>
      </p:cViewPr>
      <p:guideLst>
        <p:guide orient="horz" pos="1676"/>
        <p:guide pos="39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90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nl-NL" dirty="0">
              <a:latin typeface="AkzidenzGroteskBQ-Light" panose="020B0604020202020204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AA4B1A99-D715-46F9-AE61-B193E6234C32}" type="datetimeFigureOut">
              <a:rPr lang="nl-NL">
                <a:latin typeface="AkzidenzGroteskBQ-Light" panose="020B0604020202020204"/>
              </a:rPr>
              <a:pPr>
                <a:defRPr/>
              </a:pPr>
              <a:t>05/03/16</a:t>
            </a:fld>
            <a:endParaRPr lang="nl-NL" dirty="0">
              <a:latin typeface="AkzidenzGroteskBQ-Light" panose="020B0604020202020204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nl-NL" dirty="0">
              <a:latin typeface="AkzidenzGroteskBQ-Light" panose="020B0604020202020204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fld id="{37525247-88DD-4156-984F-0F4F89D00F71}" type="slidenum">
              <a:rPr lang="nl-NL" altLang="nl-NL">
                <a:latin typeface="AkzidenzGroteskBQ-Light" panose="020B0604020202020204"/>
              </a:rPr>
              <a:pPr/>
              <a:t>‹nr.›</a:t>
            </a:fld>
            <a:endParaRPr lang="nl-NL" altLang="nl-NL" dirty="0">
              <a:latin typeface="AkzidenzGroteskBQ-Ligh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445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kzidenzGroteskBQ-Light" panose="020B0604020202020204"/>
                <a:sym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kzidenzGroteskBQ-Light" panose="020B0604020202020204"/>
                <a:sym typeface="Arial" charset="0"/>
              </a:defRPr>
            </a:lvl1pPr>
          </a:lstStyle>
          <a:p>
            <a:pPr>
              <a:defRPr/>
            </a:pPr>
            <a:fld id="{5734A4A0-232C-4598-B26C-2A0254F7C9FF}" type="datetimeFigureOut">
              <a:rPr lang="nl-NL" smtClean="0"/>
              <a:pPr>
                <a:defRPr/>
              </a:pPr>
              <a:t>05/03/16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kzidenzGroteskBQ-Light" panose="020B0604020202020204"/>
                <a:sym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kzidenzGroteskBQ-Light" panose="020B0604020202020204"/>
              </a:defRPr>
            </a:lvl1pPr>
          </a:lstStyle>
          <a:p>
            <a:fld id="{9137EB68-851B-48A6-B0CE-1C6537B45214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7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717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43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7152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87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area.net/MediaConch" TargetMode="External"/><Relationship Id="rId4" Type="http://schemas.openxmlformats.org/officeDocument/2006/relationships/hyperlink" Target="http://www.preforma-project.eu/mediaconch.html" TargetMode="External"/><Relationship Id="rId5" Type="http://schemas.openxmlformats.org/officeDocument/2006/relationships/hyperlink" Target="https://github.com/MediaArea/MediaConch/releases/tag/2015.03.14" TargetMode="External"/><Relationship Id="rId6" Type="http://schemas.openxmlformats.org/officeDocument/2006/relationships/hyperlink" Target="http://www.artefactual.com/" TargetMode="External"/><Relationship Id="rId7" Type="http://schemas.openxmlformats.org/officeDocument/2006/relationships/hyperlink" Target="https://ww.archivematica.org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area.net/mediatrace/mediatrace.xsd" TargetMode="External"/><Relationship Id="rId4" Type="http://schemas.openxmlformats.org/officeDocument/2006/relationships/hyperlink" Target="https://github.com/MediaArea/MediaTrace/blob/master/DataDictionary.md" TargetMode="External"/><Relationship Id="rId5" Type="http://schemas.openxmlformats.org/officeDocument/2006/relationships/hyperlink" Target="https://github.com/MediaArea/MediaTra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and.com/en/IETF" TargetMode="External"/><Relationship Id="rId4" Type="http://schemas.openxmlformats.org/officeDocument/2006/relationships/hyperlink" Target="http://www.wikiwand.com/en/FFV1%23citenotepreformahome12" TargetMode="External"/><Relationship Id="rId5" Type="http://schemas.openxmlformats.org/officeDocument/2006/relationships/hyperlink" Target="http://www.wikiwand.com/en/Matroska" TargetMode="External"/><Relationship Id="rId6" Type="http://schemas.openxmlformats.org/officeDocument/2006/relationships/hyperlink" Target="http://www.wikiwand.com/en/FFV1%23citenotelocblog113" TargetMode="External"/><Relationship Id="rId7" Type="http://schemas.openxmlformats.org/officeDocument/2006/relationships/hyperlink" Target="http://www.wikiwand.com/en/FFV1%23citenotestandardizationplan114" TargetMode="External"/><Relationship Id="rId8" Type="http://schemas.openxmlformats.org/officeDocument/2006/relationships/hyperlink" Target="http://www.wikiwand.com/en/FFV1%23citenotepreformamediaconch1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0" Type="http://schemas.openxmlformats.org/officeDocument/2006/relationships/hyperlink" Target="http://www.wikiwand.com/en/FFV1%23citenoteMatroskaFFV119" TargetMode="External"/><Relationship Id="rId21" Type="http://schemas.openxmlformats.org/officeDocument/2006/relationships/hyperlink" Target="http://www.wikiwand.com/en/The_National_Archives_(United_Kingdom)" TargetMode="External"/><Relationship Id="rId22" Type="http://schemas.openxmlformats.org/officeDocument/2006/relationships/hyperlink" Target="http://www.wikiwand.com/en/FFV1%23citenote20" TargetMode="External"/><Relationship Id="rId23" Type="http://schemas.openxmlformats.org/officeDocument/2006/relationships/hyperlink" Target="http://www.wikiwand.com/en/FFV1%23citenoteffv1mkvvancouverdigipresgov21" TargetMode="External"/><Relationship Id="rId24" Type="http://schemas.openxmlformats.org/officeDocument/2006/relationships/hyperlink" Target="http://www.wikiwand.com/en/FFV1%23citenoteffv1mkvvancouver22" TargetMode="External"/><Relationship Id="rId25" Type="http://schemas.openxmlformats.org/officeDocument/2006/relationships/hyperlink" Target="http://www.wikiwand.com/en/Museum_Victoria" TargetMode="External"/><Relationship Id="rId26" Type="http://schemas.openxmlformats.org/officeDocument/2006/relationships/hyperlink" Target="http://www.wikiwand.com/en/United_States_National_Library_of_Medicine" TargetMode="External"/><Relationship Id="rId27" Type="http://schemas.openxmlformats.org/officeDocument/2006/relationships/hyperlink" Target="http://www.wikiwand.com/en/University_of_Notre_Dame" TargetMode="External"/><Relationship Id="rId28" Type="http://schemas.openxmlformats.org/officeDocument/2006/relationships/hyperlink" Target="http://www.wikiwand.com/en/University_of_Texas_at_Austin" TargetMode="External"/><Relationship Id="rId29" Type="http://schemas.openxmlformats.org/officeDocument/2006/relationships/hyperlink" Target="http://www.wikiwand.com/en/FFV1%23citenotetcdl20132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wikiwand.com/en/Video_container" TargetMode="External"/><Relationship Id="rId4" Type="http://schemas.openxmlformats.org/officeDocument/2006/relationships/hyperlink" Target="http://www.wikiwand.com/en/FFV1%23citenoterecordsnswvideopreservationformats6" TargetMode="External"/><Relationship Id="rId5" Type="http://schemas.openxmlformats.org/officeDocument/2006/relationships/hyperlink" Target="http://www.wikiwand.com/en/JPEG_2000%23Motion_JPEG_2000" TargetMode="External"/><Relationship Id="rId30" Type="http://schemas.openxmlformats.org/officeDocument/2006/relationships/hyperlink" Target="http://www.wikiwand.com/en/Indiana_University" TargetMode="External"/><Relationship Id="rId31" Type="http://schemas.openxmlformats.org/officeDocument/2006/relationships/hyperlink" Target="http://www.wikiwand.com/en/FFV1%23citenotelocblog113" TargetMode="External"/><Relationship Id="rId32" Type="http://schemas.openxmlformats.org/officeDocument/2006/relationships/hyperlink" Target="http://www.wikiwand.com/en/Mumok" TargetMode="External"/><Relationship Id="rId9" Type="http://schemas.openxmlformats.org/officeDocument/2006/relationships/hyperlink" Target="http://www.wikiwand.com/en/FFV1%23citenotefadgivideotapereformatting9" TargetMode="External"/><Relationship Id="rId6" Type="http://schemas.openxmlformats.org/officeDocument/2006/relationships/hyperlink" Target="http://www.wikiwand.com/en/FFV1%23citenotemjpeg2karchivecodec7" TargetMode="External"/><Relationship Id="rId7" Type="http://schemas.openxmlformats.org/officeDocument/2006/relationships/hyperlink" Target="http://www.wikiwand.com/en/FFV1%23citenoteamiaiasa2010wrappersandcodecs8" TargetMode="External"/><Relationship Id="rId8" Type="http://schemas.openxmlformats.org/officeDocument/2006/relationships/hyperlink" Target="http://www.wikiwand.com/en/FFV1%23citenoteffv1performancetest13" TargetMode="External"/><Relationship Id="rId33" Type="http://schemas.openxmlformats.org/officeDocument/2006/relationships/hyperlink" Target="http://www.wikiwand.com/en/Danube_University_Krems" TargetMode="External"/><Relationship Id="rId34" Type="http://schemas.openxmlformats.org/officeDocument/2006/relationships/hyperlink" Target="http://www.wikiwand.com/en/Filmarchiv_Austria" TargetMode="External"/><Relationship Id="rId35" Type="http://schemas.openxmlformats.org/officeDocument/2006/relationships/hyperlink" Target="http://www.wikiwand.com/de/Landesmuseum_Nieder%C3%B6sterreich" TargetMode="External"/><Relationship Id="rId36" Type="http://schemas.openxmlformats.org/officeDocument/2006/relationships/hyperlink" Target="http://www.wikiwand.com/en/FFV1%23citenote24" TargetMode="External"/><Relationship Id="rId10" Type="http://schemas.openxmlformats.org/officeDocument/2006/relationships/hyperlink" Target="http://www.wikiwand.com/en/FFV1%23citenote10" TargetMode="External"/><Relationship Id="rId11" Type="http://schemas.openxmlformats.org/officeDocument/2006/relationships/hyperlink" Target="http://www.wikiwand.com/en/FFV1%23citenotefadgivideotapereformatting211" TargetMode="External"/><Relationship Id="rId12" Type="http://schemas.openxmlformats.org/officeDocument/2006/relationships/hyperlink" Target="http://www.wikiwand.com/en/U.S._Library_of_Congress" TargetMode="External"/><Relationship Id="rId13" Type="http://schemas.openxmlformats.org/officeDocument/2006/relationships/hyperlink" Target="http://www.wikiwand.com/en/FFV1%23citenoteffv1archivecodec16" TargetMode="External"/><Relationship Id="rId14" Type="http://schemas.openxmlformats.org/officeDocument/2006/relationships/hyperlink" Target="http://www.wikiwand.com/en/State_Records_Authority_of_New_South_Wales" TargetMode="External"/><Relationship Id="rId15" Type="http://schemas.openxmlformats.org/officeDocument/2006/relationships/hyperlink" Target="http://www.wikiwand.com/en/Society_of_American_Archivists" TargetMode="External"/><Relationship Id="rId16" Type="http://schemas.openxmlformats.org/officeDocument/2006/relationships/hyperlink" Target="http://www.wikiwand.com/en/FFV1%23citenoteamericanarchivists117" TargetMode="External"/><Relationship Id="rId17" Type="http://schemas.openxmlformats.org/officeDocument/2006/relationships/hyperlink" Target="http://www.wikiwand.com/en/Audio_Video_Interleave" TargetMode="External"/><Relationship Id="rId18" Type="http://schemas.openxmlformats.org/officeDocument/2006/relationships/hyperlink" Target="http://www.wikiwand.com/en/Matroska" TargetMode="External"/><Relationship Id="rId19" Type="http://schemas.openxmlformats.org/officeDocument/2006/relationships/hyperlink" Target="http://www.wikiwand.com/en/FFV1%23citenoteAVIFFV118" TargetMode="External"/><Relationship Id="rId37" Type="http://schemas.openxmlformats.org/officeDocument/2006/relationships/hyperlink" Target="http://www.wikiwand.com/en/%C3%96sterreichische_Mediathek" TargetMode="External"/><Relationship Id="rId38" Type="http://schemas.openxmlformats.org/officeDocument/2006/relationships/hyperlink" Target="http://www.wikiwand.com/en/FFV1%23citenote25" TargetMode="External"/><Relationship Id="rId39" Type="http://schemas.openxmlformats.org/officeDocument/2006/relationships/hyperlink" Target="http://www.wikiwand.com/en/FFV1%23citenotemediathekcodec26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Hello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my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name is Erwin Verbruggen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I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work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at the Netherlands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Institute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for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Sound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Vision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. </a:t>
            </a:r>
          </a:p>
          <a:p>
            <a:endParaRPr lang="nl-NL" sz="8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defTabSz="963778">
              <a:defRPr/>
            </a:pP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Sound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Vision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is the business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archive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of the Dutch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broadcasting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corporations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one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of the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largest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audiovisual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archives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in Europe. </a:t>
            </a:r>
          </a:p>
          <a:p>
            <a:endParaRPr lang="nl-NL" sz="800" dirty="0" smtClean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nl-NL" sz="800" dirty="0" err="1" smtClean="0"/>
              <a:t>From</a:t>
            </a:r>
            <a:r>
              <a:rPr lang="nl-NL" sz="800" dirty="0" smtClean="0"/>
              <a:t> 2007 </a:t>
            </a:r>
            <a:r>
              <a:rPr lang="nl-NL" sz="800" dirty="0" err="1" smtClean="0"/>
              <a:t>to</a:t>
            </a:r>
            <a:r>
              <a:rPr lang="nl-NL" sz="800" dirty="0" smtClean="0"/>
              <a:t> 2014, we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were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engaged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in the large-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scale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digitisation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programme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Images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for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the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Future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. </a:t>
            </a:r>
          </a:p>
          <a:p>
            <a:endParaRPr lang="nl-NL" sz="800" dirty="0" smtClean="0"/>
          </a:p>
          <a:p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We make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available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tens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thousands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hours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archive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footage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online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for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various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end-user services,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including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dedicated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services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for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the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creative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industries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education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research. </a:t>
            </a:r>
          </a:p>
          <a:p>
            <a:endParaRPr lang="nl-NL" sz="800" dirty="0" smtClean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institute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operates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as a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visitor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attraction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aimed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at the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general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public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is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visited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by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over 250,000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people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nl-NL" sz="800" dirty="0" err="1" smtClean="0">
                <a:latin typeface="Arial" charset="0"/>
                <a:ea typeface="ＭＳ Ｐゴシック" charset="0"/>
                <a:cs typeface="Arial" charset="0"/>
              </a:rPr>
              <a:t>annually</a:t>
            </a:r>
            <a:r>
              <a:rPr lang="nl-NL" sz="800" dirty="0" smtClean="0">
                <a:latin typeface="Arial" charset="0"/>
                <a:ea typeface="ＭＳ Ｐゴシック" charset="0"/>
                <a:cs typeface="Arial" charset="0"/>
              </a:rPr>
              <a:t>. </a:t>
            </a:r>
            <a:endParaRPr lang="nl-NL" sz="800" dirty="0" smtClean="0"/>
          </a:p>
          <a:p>
            <a:endParaRPr lang="nl-NL" alt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614FC-24F5-4989-8BD4-DC9584BACA26}" type="slidenum">
              <a:rPr lang="nl-NL" altLang="nl-NL" sz="1300">
                <a:solidFill>
                  <a:srgbClr val="FFFFFF"/>
                </a:solidFill>
                <a:latin typeface="AkzidenzGroteskBQ-Light" panose="020B0604020202020204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nl-NL" altLang="nl-NL" sz="1300" dirty="0">
              <a:solidFill>
                <a:srgbClr val="FFFFFF"/>
              </a:solidFill>
              <a:latin typeface="AkzidenzGroteskBQ-Ligh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811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800" dirty="0" smtClean="0"/>
              <a:t>The first design </a:t>
            </a:r>
            <a:r>
              <a:rPr lang="nl-NL" sz="800" dirty="0" err="1" smtClean="0"/>
              <a:t>phase</a:t>
            </a:r>
            <a:r>
              <a:rPr lang="nl-NL" sz="800" dirty="0" smtClean="0"/>
              <a:t> </a:t>
            </a:r>
            <a:r>
              <a:rPr lang="nl-NL" sz="800" dirty="0" err="1" smtClean="0"/>
              <a:t>lasted</a:t>
            </a:r>
            <a:r>
              <a:rPr lang="nl-NL" sz="800" dirty="0" smtClean="0"/>
              <a:t> </a:t>
            </a:r>
            <a:r>
              <a:rPr lang="nl-NL" sz="800" dirty="0" err="1" smtClean="0"/>
              <a:t>four</a:t>
            </a:r>
            <a:r>
              <a:rPr lang="nl-NL" sz="800" dirty="0" smtClean="0"/>
              <a:t> </a:t>
            </a:r>
            <a:r>
              <a:rPr lang="nl-NL" sz="800" dirty="0" err="1" smtClean="0"/>
              <a:t>months</a:t>
            </a:r>
            <a:endParaRPr lang="nl-NL" sz="800" dirty="0" smtClean="0"/>
          </a:p>
          <a:p>
            <a:endParaRPr lang="nl-NL" sz="800" dirty="0" smtClean="0"/>
          </a:p>
          <a:p>
            <a:r>
              <a:rPr lang="nl-NL" sz="800" dirty="0" smtClean="0"/>
              <a:t>Six </a:t>
            </a:r>
            <a:r>
              <a:rPr lang="nl-NL" sz="800" dirty="0" err="1" smtClean="0"/>
              <a:t>suppliers</a:t>
            </a:r>
            <a:r>
              <a:rPr lang="nl-NL" sz="800" dirty="0" smtClean="0"/>
              <a:t> </a:t>
            </a:r>
            <a:r>
              <a:rPr lang="nl-NL" sz="800" dirty="0" err="1" smtClean="0"/>
              <a:t>were</a:t>
            </a:r>
            <a:r>
              <a:rPr lang="nl-NL" sz="800" dirty="0" smtClean="0"/>
              <a:t> </a:t>
            </a:r>
            <a:r>
              <a:rPr lang="nl-NL" sz="800" dirty="0" err="1" smtClean="0"/>
              <a:t>selected</a:t>
            </a:r>
            <a:r>
              <a:rPr lang="nl-NL" sz="800" dirty="0" smtClean="0"/>
              <a:t> (</a:t>
            </a:r>
            <a:r>
              <a:rPr lang="nl-NL" sz="800" dirty="0" err="1" smtClean="0"/>
              <a:t>two</a:t>
            </a:r>
            <a:r>
              <a:rPr lang="nl-NL" sz="800" dirty="0" smtClean="0"/>
              <a:t> </a:t>
            </a:r>
            <a:r>
              <a:rPr lang="nl-NL" sz="800" dirty="0" err="1" smtClean="0"/>
              <a:t>for</a:t>
            </a:r>
            <a:r>
              <a:rPr lang="nl-NL" sz="800" dirty="0" smtClean="0"/>
              <a:t> </a:t>
            </a:r>
            <a:r>
              <a:rPr lang="nl-NL" sz="800" dirty="0" err="1" smtClean="0"/>
              <a:t>each</a:t>
            </a:r>
            <a:r>
              <a:rPr lang="nl-NL" sz="800" dirty="0" smtClean="0"/>
              <a:t> media type) </a:t>
            </a:r>
            <a:r>
              <a:rPr lang="nl-NL" sz="800" dirty="0" err="1" smtClean="0"/>
              <a:t>and</a:t>
            </a:r>
            <a:r>
              <a:rPr lang="nl-NL" sz="800" dirty="0" smtClean="0"/>
              <a:t> the </a:t>
            </a:r>
            <a:r>
              <a:rPr lang="nl-NL" sz="800" dirty="0" err="1" smtClean="0"/>
              <a:t>suppliers</a:t>
            </a:r>
            <a:r>
              <a:rPr lang="nl-NL" sz="800" dirty="0" smtClean="0"/>
              <a:t> of the </a:t>
            </a:r>
            <a:r>
              <a:rPr lang="nl-NL" sz="800" dirty="0" err="1" smtClean="0"/>
              <a:t>three</a:t>
            </a:r>
            <a:r>
              <a:rPr lang="nl-NL" sz="800" dirty="0" smtClean="0"/>
              <a:t> best designs </a:t>
            </a:r>
            <a:r>
              <a:rPr lang="nl-NL" sz="800" dirty="0" err="1" smtClean="0"/>
              <a:t>were</a:t>
            </a:r>
            <a:r>
              <a:rPr lang="nl-NL" sz="800" dirty="0" smtClean="0"/>
              <a:t> </a:t>
            </a:r>
            <a:r>
              <a:rPr lang="nl-NL" sz="800" dirty="0" err="1" smtClean="0"/>
              <a:t>requested</a:t>
            </a:r>
            <a:r>
              <a:rPr lang="nl-NL" sz="800" dirty="0" smtClean="0"/>
              <a:t> </a:t>
            </a:r>
            <a:r>
              <a:rPr lang="nl-NL" sz="800" dirty="0" err="1" smtClean="0"/>
              <a:t>to</a:t>
            </a:r>
            <a:r>
              <a:rPr lang="nl-NL" sz="800" dirty="0" smtClean="0"/>
              <a:t> </a:t>
            </a:r>
            <a:r>
              <a:rPr lang="nl-NL" sz="800" dirty="0" err="1" smtClean="0"/>
              <a:t>proceed</a:t>
            </a:r>
            <a:r>
              <a:rPr lang="nl-NL" sz="800" dirty="0" smtClean="0"/>
              <a:t> </a:t>
            </a:r>
            <a:r>
              <a:rPr lang="nl-NL" sz="800" dirty="0" err="1" smtClean="0"/>
              <a:t>to</a:t>
            </a:r>
            <a:r>
              <a:rPr lang="nl-NL" sz="800" dirty="0" smtClean="0"/>
              <a:t> the </a:t>
            </a:r>
            <a:r>
              <a:rPr lang="nl-NL" sz="800" dirty="0" err="1" smtClean="0"/>
              <a:t>current</a:t>
            </a:r>
            <a:r>
              <a:rPr lang="nl-NL" sz="800" dirty="0" smtClean="0"/>
              <a:t> prototyping </a:t>
            </a:r>
            <a:r>
              <a:rPr lang="nl-NL" sz="800" dirty="0" err="1" smtClean="0"/>
              <a:t>phase</a:t>
            </a:r>
            <a:r>
              <a:rPr lang="nl-NL" sz="800" dirty="0" smtClean="0"/>
              <a:t>.</a:t>
            </a:r>
          </a:p>
          <a:p>
            <a:endParaRPr lang="nl-NL" sz="800" dirty="0" smtClean="0"/>
          </a:p>
          <a:p>
            <a:r>
              <a:rPr lang="nl-NL" sz="800" dirty="0" smtClean="0"/>
              <a:t>The question of </a:t>
            </a:r>
            <a:r>
              <a:rPr lang="nl-NL" sz="800" dirty="0" err="1" smtClean="0"/>
              <a:t>an</a:t>
            </a:r>
            <a:r>
              <a:rPr lang="nl-NL" sz="800" dirty="0" smtClean="0"/>
              <a:t> open source </a:t>
            </a:r>
            <a:r>
              <a:rPr lang="nl-NL" sz="800" dirty="0" err="1" smtClean="0"/>
              <a:t>reference</a:t>
            </a:r>
            <a:r>
              <a:rPr lang="nl-NL" sz="800" dirty="0" smtClean="0"/>
              <a:t> format was </a:t>
            </a:r>
            <a:r>
              <a:rPr lang="nl-NL" sz="800" dirty="0" err="1" smtClean="0"/>
              <a:t>rather</a:t>
            </a:r>
            <a:r>
              <a:rPr lang="nl-NL" sz="800" dirty="0" smtClean="0"/>
              <a:t> straight-forward </a:t>
            </a:r>
            <a:r>
              <a:rPr lang="nl-NL" sz="800" dirty="0" err="1" smtClean="0"/>
              <a:t>for</a:t>
            </a:r>
            <a:r>
              <a:rPr lang="nl-NL" sz="800" dirty="0" smtClean="0"/>
              <a:t> </a:t>
            </a:r>
            <a:r>
              <a:rPr lang="nl-NL" sz="800" dirty="0" err="1" smtClean="0"/>
              <a:t>documents</a:t>
            </a:r>
            <a:r>
              <a:rPr lang="nl-NL" sz="800" dirty="0" smtClean="0"/>
              <a:t> </a:t>
            </a:r>
            <a:r>
              <a:rPr lang="nl-NL" sz="800" dirty="0" err="1" smtClean="0"/>
              <a:t>and</a:t>
            </a:r>
            <a:r>
              <a:rPr lang="nl-NL" sz="800" dirty="0" smtClean="0"/>
              <a:t> images. The VeraPDF consortium </a:t>
            </a:r>
            <a:r>
              <a:rPr lang="nl-NL" sz="800" dirty="0" err="1" smtClean="0"/>
              <a:t>works</a:t>
            </a:r>
            <a:r>
              <a:rPr lang="nl-NL" sz="800" dirty="0" smtClean="0"/>
              <a:t> </a:t>
            </a:r>
            <a:r>
              <a:rPr lang="nl-NL" sz="800" dirty="0" err="1" smtClean="0"/>
              <a:t>with</a:t>
            </a:r>
            <a:r>
              <a:rPr lang="nl-NL" sz="800" dirty="0" smtClean="0"/>
              <a:t> </a:t>
            </a:r>
            <a:r>
              <a:rPr lang="nl-NL" sz="800" dirty="0" err="1" smtClean="0"/>
              <a:t>industry</a:t>
            </a:r>
            <a:r>
              <a:rPr lang="nl-NL" sz="800" dirty="0" smtClean="0"/>
              <a:t> partners on the PDF/A standard. </a:t>
            </a:r>
            <a:r>
              <a:rPr lang="nl-NL" sz="800" dirty="0" err="1" smtClean="0"/>
              <a:t>Supplier</a:t>
            </a:r>
            <a:r>
              <a:rPr lang="nl-NL" sz="800" dirty="0" smtClean="0"/>
              <a:t> Easy </a:t>
            </a:r>
            <a:r>
              <a:rPr lang="nl-NL" sz="800" dirty="0" err="1" smtClean="0"/>
              <a:t>Innova</a:t>
            </a:r>
            <a:r>
              <a:rPr lang="nl-NL" sz="800" dirty="0" smtClean="0"/>
              <a:t> </a:t>
            </a:r>
            <a:r>
              <a:rPr lang="nl-NL" sz="800" dirty="0" err="1" smtClean="0"/>
              <a:t>developed</a:t>
            </a:r>
            <a:r>
              <a:rPr lang="nl-NL" sz="800" dirty="0" smtClean="0"/>
              <a:t> the TIFF/A standard </a:t>
            </a:r>
            <a:r>
              <a:rPr lang="nl-NL" sz="800" dirty="0" err="1" smtClean="0"/>
              <a:t>initiative</a:t>
            </a:r>
            <a:r>
              <a:rPr lang="nl-NL" sz="800" dirty="0" smtClean="0"/>
              <a:t> </a:t>
            </a:r>
            <a:r>
              <a:rPr lang="nl-NL" sz="800" dirty="0" err="1" smtClean="0"/>
              <a:t>arround</a:t>
            </a:r>
            <a:r>
              <a:rPr lang="nl-NL" sz="800" dirty="0" smtClean="0"/>
              <a:t> </a:t>
            </a:r>
            <a:r>
              <a:rPr lang="nl-NL" sz="800" dirty="0" err="1" smtClean="0"/>
              <a:t>which</a:t>
            </a:r>
            <a:r>
              <a:rPr lang="nl-NL" sz="800" dirty="0" smtClean="0"/>
              <a:t> </a:t>
            </a:r>
            <a:r>
              <a:rPr lang="nl-NL" sz="800" dirty="0" err="1" smtClean="0"/>
              <a:t>it</a:t>
            </a:r>
            <a:r>
              <a:rPr lang="nl-NL" sz="800" dirty="0" smtClean="0"/>
              <a:t> </a:t>
            </a:r>
            <a:r>
              <a:rPr lang="nl-NL" sz="800" dirty="0" err="1" smtClean="0"/>
              <a:t>develops</a:t>
            </a:r>
            <a:r>
              <a:rPr lang="nl-NL" sz="800" dirty="0" smtClean="0"/>
              <a:t> </a:t>
            </a:r>
            <a:r>
              <a:rPr lang="nl-NL" sz="800" dirty="0" err="1" smtClean="0"/>
              <a:t>its</a:t>
            </a:r>
            <a:r>
              <a:rPr lang="nl-NL" sz="800" dirty="0" smtClean="0"/>
              <a:t> </a:t>
            </a:r>
            <a:r>
              <a:rPr lang="nl-NL" sz="800" dirty="0" err="1" smtClean="0"/>
              <a:t>conformance</a:t>
            </a:r>
            <a:r>
              <a:rPr lang="nl-NL" sz="800" dirty="0" smtClean="0"/>
              <a:t> tools.</a:t>
            </a:r>
            <a:endParaRPr lang="nl-NL" sz="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11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3930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MediaArea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team has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tools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MediaInfo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tool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extract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files,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 Area Video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Coalition's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QCTools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project, a tool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checks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analysis 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digitised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video.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MediaArea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forward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(design)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(software prototyping).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second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22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research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PREFORMA’s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Open Source Portal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Foundation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Easy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MediaArea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software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files.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MediaArea was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 (a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lossless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Matroska Multimedia Container,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-Code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(LPCM)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long-term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memory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MediaArea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MediaConch,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open source software project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checker, policy checker, reporter,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fixer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-level audiovisual files. It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batch-level file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interface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line,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 interface, or a web-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shell. 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Our prototype phase objectives and workplan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Matroska, FFmpeg,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libav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MediaArea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Artefactual Systems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order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flagship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repository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system, 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Archivematica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12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2313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700" dirty="0" err="1" smtClean="0"/>
              <a:t>MediaArea’s</a:t>
            </a:r>
            <a:r>
              <a:rPr lang="nl-NL" sz="700" dirty="0" smtClean="0"/>
              <a:t> design plan </a:t>
            </a:r>
            <a:r>
              <a:rPr lang="nl-NL" sz="700" dirty="0" err="1" smtClean="0"/>
              <a:t>to</a:t>
            </a:r>
            <a:r>
              <a:rPr lang="nl-NL" sz="700" dirty="0" smtClean="0"/>
              <a:t> </a:t>
            </a:r>
            <a:r>
              <a:rPr lang="nl-NL" sz="700" dirty="0" err="1" smtClean="0"/>
              <a:t>create</a:t>
            </a:r>
            <a:r>
              <a:rPr lang="nl-NL" sz="700" dirty="0" smtClean="0"/>
              <a:t> a </a:t>
            </a:r>
            <a:r>
              <a:rPr lang="nl-NL" sz="700" dirty="0" err="1" smtClean="0"/>
              <a:t>toolset</a:t>
            </a:r>
            <a:r>
              <a:rPr lang="nl-NL" sz="700" dirty="0" smtClean="0"/>
              <a:t> </a:t>
            </a:r>
            <a:r>
              <a:rPr lang="nl-NL" sz="700" dirty="0" err="1" smtClean="0"/>
              <a:t>consisting</a:t>
            </a:r>
            <a:r>
              <a:rPr lang="nl-NL" sz="700" dirty="0" smtClean="0"/>
              <a:t> of </a:t>
            </a:r>
            <a:r>
              <a:rPr lang="nl-NL" sz="700" dirty="0" err="1" smtClean="0"/>
              <a:t>an</a:t>
            </a:r>
            <a:r>
              <a:rPr lang="nl-NL" sz="700" dirty="0" smtClean="0"/>
              <a:t> </a:t>
            </a:r>
            <a:r>
              <a:rPr lang="nl-NL" sz="700" dirty="0" err="1" smtClean="0"/>
              <a:t>implementation</a:t>
            </a:r>
            <a:r>
              <a:rPr lang="nl-NL" sz="700" dirty="0" smtClean="0"/>
              <a:t> checker, policy checker, reporter, </a:t>
            </a:r>
            <a:r>
              <a:rPr lang="nl-NL" sz="700" dirty="0" err="1" smtClean="0"/>
              <a:t>and</a:t>
            </a:r>
            <a:r>
              <a:rPr lang="nl-NL" sz="700" dirty="0" smtClean="0"/>
              <a:t> fixer of a select list </a:t>
            </a:r>
            <a:r>
              <a:rPr lang="nl-NL" sz="700" dirty="0" err="1" smtClean="0"/>
              <a:t>for</a:t>
            </a:r>
            <a:r>
              <a:rPr lang="nl-NL" sz="700" dirty="0" smtClean="0"/>
              <a:t> formats. </a:t>
            </a:r>
            <a:r>
              <a:rPr lang="nl-NL" sz="700" dirty="0" err="1" smtClean="0"/>
              <a:t>Conch</a:t>
            </a:r>
            <a:r>
              <a:rPr lang="nl-NL" sz="700" dirty="0" smtClean="0"/>
              <a:t> is </a:t>
            </a:r>
            <a:r>
              <a:rPr lang="nl-NL" sz="700" dirty="0" err="1" smtClean="0"/>
              <a:t>currently</a:t>
            </a:r>
            <a:r>
              <a:rPr lang="nl-NL" sz="700" dirty="0" smtClean="0"/>
              <a:t> </a:t>
            </a:r>
            <a:r>
              <a:rPr lang="nl-NL" sz="700" dirty="0" err="1" smtClean="0"/>
              <a:t>being</a:t>
            </a:r>
            <a:r>
              <a:rPr lang="nl-NL" sz="700" dirty="0" smtClean="0"/>
              <a:t> </a:t>
            </a:r>
            <a:r>
              <a:rPr lang="nl-NL" sz="700" dirty="0" err="1" smtClean="0"/>
              <a:t>developed</a:t>
            </a:r>
            <a:r>
              <a:rPr lang="nl-NL" sz="700" dirty="0" smtClean="0"/>
              <a:t> </a:t>
            </a:r>
            <a:r>
              <a:rPr lang="nl-NL" sz="700" dirty="0" err="1" smtClean="0"/>
              <a:t>by</a:t>
            </a:r>
            <a:r>
              <a:rPr lang="nl-NL" sz="700" dirty="0" smtClean="0"/>
              <a:t> the MediaArea team, </a:t>
            </a:r>
            <a:r>
              <a:rPr lang="nl-NL" sz="700" dirty="0" err="1" smtClean="0"/>
              <a:t>notable</a:t>
            </a:r>
            <a:r>
              <a:rPr lang="nl-NL" sz="700" dirty="0" smtClean="0"/>
              <a:t> </a:t>
            </a:r>
            <a:r>
              <a:rPr lang="nl-NL" sz="700" dirty="0" err="1" smtClean="0"/>
              <a:t>for</a:t>
            </a:r>
            <a:r>
              <a:rPr lang="nl-NL" sz="700" dirty="0" smtClean="0"/>
              <a:t> the </a:t>
            </a:r>
            <a:r>
              <a:rPr lang="nl-NL" sz="700" dirty="0" err="1" smtClean="0"/>
              <a:t>creation</a:t>
            </a:r>
            <a:r>
              <a:rPr lang="nl-NL" sz="700" dirty="0" smtClean="0"/>
              <a:t> of open source media checker software, </a:t>
            </a:r>
            <a:r>
              <a:rPr lang="nl-NL" sz="700" dirty="0" err="1" smtClean="0"/>
              <a:t>MediaInfo</a:t>
            </a:r>
            <a:r>
              <a:rPr lang="nl-NL" sz="700" dirty="0" smtClean="0"/>
              <a:t>. </a:t>
            </a:r>
          </a:p>
          <a:p>
            <a:r>
              <a:rPr lang="nl-NL" sz="700" dirty="0" smtClean="0"/>
              <a:t>MediaConch is </a:t>
            </a:r>
            <a:r>
              <a:rPr lang="nl-NL" sz="700" dirty="0" err="1" smtClean="0"/>
              <a:t>an</a:t>
            </a:r>
            <a:r>
              <a:rPr lang="nl-NL" sz="700" dirty="0" smtClean="0"/>
              <a:t> </a:t>
            </a:r>
            <a:r>
              <a:rPr lang="nl-NL" sz="700" dirty="0" err="1" smtClean="0"/>
              <a:t>extensible</a:t>
            </a:r>
            <a:r>
              <a:rPr lang="nl-NL" sz="700" dirty="0" smtClean="0"/>
              <a:t>, open source software project </a:t>
            </a:r>
            <a:r>
              <a:rPr lang="nl-NL" sz="700" dirty="0" err="1" smtClean="0"/>
              <a:t>based</a:t>
            </a:r>
            <a:r>
              <a:rPr lang="nl-NL" sz="700" dirty="0" smtClean="0"/>
              <a:t> on the well-</a:t>
            </a:r>
            <a:r>
              <a:rPr lang="nl-NL" sz="700" dirty="0" err="1" smtClean="0"/>
              <a:t>known</a:t>
            </a:r>
            <a:r>
              <a:rPr lang="nl-NL" sz="700" dirty="0" smtClean="0"/>
              <a:t> </a:t>
            </a:r>
            <a:r>
              <a:rPr lang="nl-NL" sz="700" dirty="0" err="1" smtClean="0"/>
              <a:t>MediaInfo</a:t>
            </a:r>
            <a:r>
              <a:rPr lang="nl-NL" sz="700" dirty="0" smtClean="0"/>
              <a:t> </a:t>
            </a:r>
            <a:r>
              <a:rPr lang="nl-NL" sz="700" dirty="0" err="1" smtClean="0"/>
              <a:t>toolbase</a:t>
            </a:r>
            <a:r>
              <a:rPr lang="nl-NL" sz="700" dirty="0" smtClean="0"/>
              <a:t> </a:t>
            </a:r>
            <a:r>
              <a:rPr lang="nl-NL" sz="700" dirty="0" err="1" smtClean="0"/>
              <a:t>that</a:t>
            </a:r>
            <a:r>
              <a:rPr lang="nl-NL" sz="700" dirty="0" smtClean="0"/>
              <a:t> </a:t>
            </a:r>
            <a:r>
              <a:rPr lang="nl-NL" sz="700" dirty="0" err="1" smtClean="0"/>
              <a:t>focuses</a:t>
            </a:r>
            <a:r>
              <a:rPr lang="nl-NL" sz="700" dirty="0" smtClean="0"/>
              <a:t> on Matroska, </a:t>
            </a:r>
            <a:r>
              <a:rPr lang="nl-NL" sz="700" dirty="0" err="1" smtClean="0"/>
              <a:t>Linear</a:t>
            </a:r>
            <a:r>
              <a:rPr lang="nl-NL" sz="700" dirty="0" smtClean="0"/>
              <a:t> </a:t>
            </a:r>
            <a:r>
              <a:rPr lang="nl-NL" sz="700" dirty="0" err="1" smtClean="0"/>
              <a:t>Pulse</a:t>
            </a:r>
            <a:r>
              <a:rPr lang="nl-NL" sz="700" dirty="0" smtClean="0"/>
              <a:t> Code </a:t>
            </a:r>
            <a:r>
              <a:rPr lang="nl-NL" sz="700" dirty="0" err="1" smtClean="0"/>
              <a:t>Modulation</a:t>
            </a:r>
            <a:r>
              <a:rPr lang="nl-NL" sz="700" dirty="0" smtClean="0"/>
              <a:t> (LPCM) </a:t>
            </a:r>
            <a:r>
              <a:rPr lang="nl-NL" sz="700" dirty="0" err="1" smtClean="0"/>
              <a:t>and</a:t>
            </a:r>
            <a:r>
              <a:rPr lang="nl-NL" sz="700" dirty="0" smtClean="0"/>
              <a:t> FF Video </a:t>
            </a:r>
            <a:r>
              <a:rPr lang="nl-NL" sz="700" dirty="0" err="1" smtClean="0"/>
              <a:t>Codec</a:t>
            </a:r>
            <a:r>
              <a:rPr lang="nl-NL" sz="700" dirty="0" smtClean="0"/>
              <a:t> 1 (FFV1)) </a:t>
            </a:r>
            <a:r>
              <a:rPr lang="nl-NL" sz="700" dirty="0" err="1" smtClean="0"/>
              <a:t>for</a:t>
            </a:r>
            <a:r>
              <a:rPr lang="nl-NL" sz="700" dirty="0" smtClean="0"/>
              <a:t> </a:t>
            </a:r>
            <a:r>
              <a:rPr lang="nl-NL" sz="700" dirty="0" err="1" smtClean="0"/>
              <a:t>use</a:t>
            </a:r>
            <a:r>
              <a:rPr lang="nl-NL" sz="700" dirty="0" smtClean="0"/>
              <a:t> in memory </a:t>
            </a:r>
            <a:r>
              <a:rPr lang="nl-NL" sz="700" dirty="0" err="1" smtClean="0"/>
              <a:t>institutions</a:t>
            </a:r>
            <a:r>
              <a:rPr lang="nl-NL" sz="700" dirty="0" smtClean="0"/>
              <a:t>, </a:t>
            </a:r>
          </a:p>
          <a:p>
            <a:endParaRPr lang="nl-NL" sz="700" dirty="0" smtClean="0"/>
          </a:p>
          <a:p>
            <a:r>
              <a:rPr lang="nl-NL" sz="700" dirty="0" smtClean="0"/>
              <a:t>It </a:t>
            </a:r>
            <a:r>
              <a:rPr lang="nl-NL" sz="700" dirty="0" err="1" smtClean="0"/>
              <a:t>provides</a:t>
            </a:r>
            <a:r>
              <a:rPr lang="nl-NL" sz="700" dirty="0" smtClean="0"/>
              <a:t> </a:t>
            </a:r>
            <a:r>
              <a:rPr lang="nl-NL" sz="700" dirty="0" err="1" smtClean="0"/>
              <a:t>detailed</a:t>
            </a:r>
            <a:r>
              <a:rPr lang="nl-NL" sz="700" dirty="0" smtClean="0"/>
              <a:t> </a:t>
            </a:r>
            <a:r>
              <a:rPr lang="nl-NL" sz="700" dirty="0" err="1" smtClean="0"/>
              <a:t>and</a:t>
            </a:r>
            <a:r>
              <a:rPr lang="nl-NL" sz="700" dirty="0" smtClean="0"/>
              <a:t> batch-level </a:t>
            </a:r>
            <a:r>
              <a:rPr lang="nl-NL" sz="700" dirty="0" err="1" smtClean="0"/>
              <a:t>conformance</a:t>
            </a:r>
            <a:r>
              <a:rPr lang="nl-NL" sz="700" dirty="0" smtClean="0"/>
              <a:t> </a:t>
            </a:r>
            <a:r>
              <a:rPr lang="nl-NL" sz="700" dirty="0" err="1" smtClean="0"/>
              <a:t>checking</a:t>
            </a:r>
            <a:r>
              <a:rPr lang="nl-NL" sz="700" dirty="0" smtClean="0"/>
              <a:t> </a:t>
            </a:r>
            <a:r>
              <a:rPr lang="nl-NL" dirty="0" smtClean="0"/>
              <a:t>in </a:t>
            </a:r>
            <a:r>
              <a:rPr lang="nl-NL" dirty="0" err="1" smtClean="0"/>
              <a:t>four</a:t>
            </a:r>
            <a:r>
              <a:rPr lang="nl-NL" dirty="0" smtClean="0"/>
              <a:t> formats</a:t>
            </a:r>
          </a:p>
          <a:p>
            <a:r>
              <a:rPr lang="nl-NL" dirty="0" smtClean="0"/>
              <a:t>- </a:t>
            </a:r>
            <a:r>
              <a:rPr lang="nl-NL" dirty="0" err="1" smtClean="0"/>
              <a:t>Command</a:t>
            </a:r>
            <a:r>
              <a:rPr lang="nl-NL" dirty="0" smtClean="0"/>
              <a:t> line</a:t>
            </a:r>
          </a:p>
          <a:p>
            <a:r>
              <a:rPr lang="nl-NL" dirty="0" smtClean="0"/>
              <a:t>- GUI</a:t>
            </a:r>
          </a:p>
          <a:p>
            <a:r>
              <a:rPr lang="nl-NL" dirty="0" smtClean="0"/>
              <a:t>- Server (Rest API)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Web interface</a:t>
            </a:r>
          </a:p>
          <a:p>
            <a:pPr marL="171450" indent="-171450">
              <a:buFontTx/>
              <a:buChar char="-"/>
            </a:pPr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## MC &amp; OS</a:t>
            </a:r>
          </a:p>
          <a:p>
            <a:pPr marL="0" indent="0">
              <a:buFontTx/>
              <a:buNone/>
            </a:pPr>
            <a:r>
              <a:rPr lang="nl-NL" dirty="0" smtClean="0"/>
              <a:t>- GPLv3+ </a:t>
            </a:r>
            <a:r>
              <a:rPr lang="nl-NL" dirty="0" err="1" smtClean="0"/>
              <a:t>and</a:t>
            </a:r>
            <a:r>
              <a:rPr lang="nl-NL" dirty="0" smtClean="0"/>
              <a:t> MPLv2+</a:t>
            </a:r>
          </a:p>
          <a:p>
            <a:pPr marL="0" indent="0">
              <a:buFontTx/>
              <a:buNone/>
            </a:pPr>
            <a:r>
              <a:rPr lang="nl-NL" dirty="0" smtClean="0"/>
              <a:t>- </a:t>
            </a:r>
            <a:r>
              <a:rPr lang="nl-NL" dirty="0" err="1" smtClean="0"/>
              <a:t>Relies</a:t>
            </a:r>
            <a:r>
              <a:rPr lang="nl-NL" dirty="0" smtClean="0"/>
              <a:t> on </a:t>
            </a:r>
            <a:r>
              <a:rPr lang="nl-NL" dirty="0" err="1" smtClean="0"/>
              <a:t>MediaInfo</a:t>
            </a:r>
            <a:r>
              <a:rPr lang="nl-NL" dirty="0" smtClean="0"/>
              <a:t> (</a:t>
            </a:r>
            <a:r>
              <a:rPr lang="nl-NL" dirty="0" err="1" smtClean="0"/>
              <a:t>metadata</a:t>
            </a:r>
            <a:r>
              <a:rPr lang="nl-NL" dirty="0" smtClean="0"/>
              <a:t> </a:t>
            </a:r>
            <a:r>
              <a:rPr lang="nl-NL" dirty="0" err="1" smtClean="0"/>
              <a:t>extraction</a:t>
            </a:r>
            <a:r>
              <a:rPr lang="nl-NL" dirty="0" smtClean="0"/>
              <a:t>)</a:t>
            </a:r>
          </a:p>
          <a:p>
            <a:pPr marL="0" indent="0">
              <a:buFontTx/>
              <a:buNone/>
            </a:pPr>
            <a:r>
              <a:rPr lang="nl-NL" dirty="0" smtClean="0"/>
              <a:t>- </a:t>
            </a:r>
            <a:r>
              <a:rPr lang="nl-NL" dirty="0" err="1" smtClean="0"/>
              <a:t>Uses</a:t>
            </a:r>
            <a:r>
              <a:rPr lang="nl-NL" dirty="0" smtClean="0"/>
              <a:t> </a:t>
            </a:r>
            <a:r>
              <a:rPr lang="nl-NL" dirty="0" err="1" smtClean="0"/>
              <a:t>Qt</a:t>
            </a:r>
            <a:r>
              <a:rPr lang="nl-NL" dirty="0" smtClean="0"/>
              <a:t>, </a:t>
            </a:r>
            <a:r>
              <a:rPr lang="nl-NL" dirty="0" err="1" smtClean="0"/>
              <a:t>sqlite</a:t>
            </a:r>
            <a:r>
              <a:rPr lang="nl-NL" dirty="0" smtClean="0"/>
              <a:t>, </a:t>
            </a:r>
            <a:r>
              <a:rPr lang="nl-NL" dirty="0" err="1" smtClean="0"/>
              <a:t>libevent</a:t>
            </a:r>
            <a:r>
              <a:rPr lang="nl-NL" dirty="0" smtClean="0"/>
              <a:t>, libxml2, </a:t>
            </a:r>
            <a:r>
              <a:rPr lang="nl-NL" dirty="0" err="1" smtClean="0"/>
              <a:t>libxslt</a:t>
            </a:r>
            <a:r>
              <a:rPr lang="nl-NL" dirty="0" smtClean="0"/>
              <a:t>, </a:t>
            </a:r>
            <a:r>
              <a:rPr lang="nl-NL" dirty="0" err="1" smtClean="0"/>
              <a:t>libexslt</a:t>
            </a:r>
            <a:r>
              <a:rPr lang="nl-NL" dirty="0" smtClean="0"/>
              <a:t>...</a:t>
            </a:r>
          </a:p>
          <a:p>
            <a:pPr marL="0" indent="0">
              <a:buFontTx/>
              <a:buNone/>
            </a:pPr>
            <a:r>
              <a:rPr lang="nl-NL" dirty="0" smtClean="0"/>
              <a:t>Formats</a:t>
            </a:r>
          </a:p>
          <a:p>
            <a:pPr marL="0" indent="0">
              <a:buFontTx/>
              <a:buNone/>
            </a:pPr>
            <a:r>
              <a:rPr lang="nl-NL" dirty="0" smtClean="0"/>
              <a:t>- </a:t>
            </a:r>
            <a:r>
              <a:rPr lang="nl-NL" dirty="0" err="1" smtClean="0"/>
              <a:t>Prioritizes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	- Matroska</a:t>
            </a:r>
          </a:p>
          <a:p>
            <a:pPr marL="0" indent="0">
              <a:buFontTx/>
              <a:buNone/>
            </a:pPr>
            <a:r>
              <a:rPr lang="nl-NL" dirty="0" smtClean="0"/>
              <a:t>    - FFv1</a:t>
            </a:r>
          </a:p>
          <a:p>
            <a:pPr marL="0" indent="0">
              <a:buFontTx/>
              <a:buNone/>
            </a:pPr>
            <a:r>
              <a:rPr lang="nl-NL" dirty="0" smtClean="0"/>
              <a:t>    - PCM</a:t>
            </a:r>
          </a:p>
          <a:p>
            <a:pPr marL="0" indent="0">
              <a:buFontTx/>
              <a:buNone/>
            </a:pPr>
            <a:r>
              <a:rPr lang="nl-NL" dirty="0" smtClean="0"/>
              <a:t>- </a:t>
            </a:r>
            <a:r>
              <a:rPr lang="nl-NL" dirty="0" err="1" smtClean="0"/>
              <a:t>Also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	- </a:t>
            </a:r>
            <a:r>
              <a:rPr lang="nl-NL" dirty="0" err="1" smtClean="0"/>
              <a:t>Can</a:t>
            </a:r>
            <a:r>
              <a:rPr lang="nl-NL" dirty="0" smtClean="0"/>
              <a:t> accept </a:t>
            </a:r>
            <a:r>
              <a:rPr lang="nl-NL" dirty="0" err="1" smtClean="0"/>
              <a:t>any</a:t>
            </a:r>
            <a:r>
              <a:rPr lang="nl-NL" dirty="0" smtClean="0"/>
              <a:t> format </a:t>
            </a:r>
            <a:r>
              <a:rPr lang="nl-NL" dirty="0" err="1" smtClean="0"/>
              <a:t>supported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MI</a:t>
            </a:r>
          </a:p>
          <a:p>
            <a:pPr marL="0" indent="0">
              <a:buFontTx/>
              <a:buNone/>
            </a:pPr>
            <a:r>
              <a:rPr lang="nl-NL" dirty="0" smtClean="0"/>
              <a:t>    - </a:t>
            </a:r>
            <a:r>
              <a:rPr lang="nl-NL" dirty="0" err="1" smtClean="0"/>
              <a:t>Mainly</a:t>
            </a:r>
            <a:r>
              <a:rPr lang="nl-NL" dirty="0" smtClean="0"/>
              <a:t> as a policy checker</a:t>
            </a:r>
          </a:p>
          <a:p>
            <a:pPr marL="0" indent="0">
              <a:buFontTx/>
              <a:buNone/>
            </a:pPr>
            <a:r>
              <a:rPr lang="nl-NL" dirty="0" smtClean="0"/>
              <a:t>    - </a:t>
            </a:r>
            <a:r>
              <a:rPr lang="nl-NL" dirty="0" err="1" smtClean="0"/>
              <a:t>Implementation</a:t>
            </a:r>
            <a:r>
              <a:rPr lang="nl-NL" dirty="0" smtClean="0"/>
              <a:t> checker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formats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developed</a:t>
            </a:r>
            <a:r>
              <a:rPr lang="nl-NL" dirty="0" smtClean="0"/>
              <a:t> in the </a:t>
            </a:r>
            <a:r>
              <a:rPr lang="nl-NL" dirty="0" err="1" smtClean="0"/>
              <a:t>future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## </a:t>
            </a:r>
            <a:r>
              <a:rPr lang="nl-NL" dirty="0" err="1" smtClean="0"/>
              <a:t>Versatile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- </a:t>
            </a:r>
            <a:r>
              <a:rPr lang="nl-NL" dirty="0" err="1" smtClean="0"/>
              <a:t>Binaries</a:t>
            </a:r>
            <a:r>
              <a:rPr lang="nl-NL" dirty="0" smtClean="0"/>
              <a:t> </a:t>
            </a:r>
            <a:r>
              <a:rPr lang="nl-NL" dirty="0" err="1" smtClean="0"/>
              <a:t>provided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</a:p>
          <a:p>
            <a:pPr marL="0" indent="0">
              <a:buFontTx/>
              <a:buNone/>
            </a:pPr>
            <a:r>
              <a:rPr lang="nl-NL" dirty="0" smtClean="0"/>
              <a:t>  - Windows</a:t>
            </a:r>
          </a:p>
          <a:p>
            <a:pPr marL="0" indent="0">
              <a:buFontTx/>
              <a:buNone/>
            </a:pPr>
            <a:r>
              <a:rPr lang="nl-NL" dirty="0" smtClean="0"/>
              <a:t>  - Mac</a:t>
            </a:r>
          </a:p>
          <a:p>
            <a:pPr marL="0" indent="0">
              <a:buFontTx/>
              <a:buNone/>
            </a:pPr>
            <a:r>
              <a:rPr lang="nl-NL" dirty="0" smtClean="0"/>
              <a:t>  - Linux</a:t>
            </a:r>
          </a:p>
          <a:p>
            <a:pPr marL="0" indent="0">
              <a:buFontTx/>
              <a:buNone/>
            </a:pPr>
            <a:r>
              <a:rPr lang="nl-NL" dirty="0" smtClean="0"/>
              <a:t>  -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ported</a:t>
            </a:r>
            <a:r>
              <a:rPr lang="nl-NL" dirty="0" smtClean="0"/>
              <a:t> on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distros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- Input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endParaRPr lang="nl-NL" dirty="0" smtClean="0"/>
          </a:p>
          <a:p>
            <a:pPr marL="0" indent="0">
              <a:buFontTx/>
              <a:buNone/>
            </a:pPr>
            <a:r>
              <a:rPr lang="nl-NL" dirty="0" smtClean="0"/>
              <a:t>  - Files</a:t>
            </a:r>
          </a:p>
          <a:p>
            <a:pPr marL="0" indent="0">
              <a:buFontTx/>
              <a:buNone/>
            </a:pPr>
            <a:r>
              <a:rPr lang="nl-NL" dirty="0" smtClean="0"/>
              <a:t>  - FTP/FTPS/SFTP</a:t>
            </a:r>
          </a:p>
          <a:p>
            <a:pPr marL="0" indent="0">
              <a:buFontTx/>
              <a:buNone/>
            </a:pPr>
            <a:r>
              <a:rPr lang="nl-NL" dirty="0" smtClean="0"/>
              <a:t>  - HTTP/HTTPS</a:t>
            </a:r>
          </a:p>
          <a:p>
            <a:pPr marL="0" indent="0">
              <a:buFontTx/>
              <a:buNone/>
            </a:pPr>
            <a:r>
              <a:rPr lang="nl-NL" dirty="0" smtClean="0"/>
              <a:t>  - </a:t>
            </a:r>
            <a:r>
              <a:rPr lang="nl-NL" dirty="0" err="1" smtClean="0"/>
              <a:t>Amazon</a:t>
            </a:r>
            <a:r>
              <a:rPr lang="nl-NL" dirty="0" smtClean="0"/>
              <a:t> S3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A127-0223-F546-8F72-C77C69DA650E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31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2100" dirty="0" err="1"/>
              <a:t>Current</a:t>
            </a:r>
            <a:r>
              <a:rPr lang="nl-NL" sz="2100" dirty="0"/>
              <a:t> </a:t>
            </a:r>
            <a:r>
              <a:rPr lang="nl-NL" sz="2100" dirty="0" err="1"/>
              <a:t>MediaConch</a:t>
            </a:r>
            <a:r>
              <a:rPr lang="nl-NL" sz="2100" dirty="0"/>
              <a:t> software </a:t>
            </a:r>
            <a:r>
              <a:rPr lang="nl-NL" sz="2100" dirty="0" err="1"/>
              <a:t>verifies</a:t>
            </a:r>
            <a:r>
              <a:rPr lang="nl-NL" sz="2100" dirty="0"/>
              <a:t> </a:t>
            </a:r>
            <a:r>
              <a:rPr lang="nl-NL" sz="2100" dirty="0" err="1"/>
              <a:t>that</a:t>
            </a:r>
            <a:r>
              <a:rPr lang="nl-NL" sz="2100" dirty="0"/>
              <a:t> files conform </a:t>
            </a:r>
            <a:r>
              <a:rPr lang="nl-NL" sz="2100" dirty="0" err="1"/>
              <a:t>to</a:t>
            </a:r>
            <a:r>
              <a:rPr lang="nl-NL" sz="2100" dirty="0"/>
              <a:t> the </a:t>
            </a:r>
            <a:r>
              <a:rPr lang="nl-NL" sz="2100" dirty="0" err="1"/>
              <a:t>standards</a:t>
            </a:r>
            <a:r>
              <a:rPr lang="nl-NL" sz="2100" dirty="0"/>
              <a:t> set </a:t>
            </a:r>
            <a:r>
              <a:rPr lang="nl-NL" sz="2100" dirty="0" err="1"/>
              <a:t>forth</a:t>
            </a:r>
            <a:r>
              <a:rPr lang="nl-NL" sz="2100" dirty="0"/>
              <a:t> </a:t>
            </a:r>
            <a:r>
              <a:rPr lang="nl-NL" sz="2100" dirty="0" err="1"/>
              <a:t>by</a:t>
            </a:r>
            <a:r>
              <a:rPr lang="nl-NL" sz="2100" dirty="0"/>
              <a:t> </a:t>
            </a:r>
            <a:r>
              <a:rPr lang="nl-NL" sz="2100" dirty="0" err="1"/>
              <a:t>Matroska</a:t>
            </a:r>
            <a:r>
              <a:rPr lang="nl-NL" sz="2100" dirty="0"/>
              <a:t>, FFV1, </a:t>
            </a:r>
            <a:r>
              <a:rPr lang="nl-NL" sz="2100" dirty="0" err="1"/>
              <a:t>and</a:t>
            </a:r>
            <a:r>
              <a:rPr lang="nl-NL" sz="2100" dirty="0"/>
              <a:t> LPCM.</a:t>
            </a:r>
          </a:p>
          <a:p>
            <a:r>
              <a:rPr lang="nl-NL" sz="2100" dirty="0"/>
              <a:t> </a:t>
            </a:r>
            <a:r>
              <a:rPr lang="nl-NL" sz="2100" dirty="0" err="1"/>
              <a:t>Results</a:t>
            </a:r>
            <a:r>
              <a:rPr lang="nl-NL" sz="2100" dirty="0"/>
              <a:t> are </a:t>
            </a:r>
            <a:r>
              <a:rPr lang="nl-NL" sz="2100" dirty="0" err="1"/>
              <a:t>exported</a:t>
            </a:r>
            <a:r>
              <a:rPr lang="nl-NL" sz="2100" dirty="0"/>
              <a:t> as XML. </a:t>
            </a:r>
          </a:p>
          <a:p>
            <a:r>
              <a:rPr lang="nl-NL" sz="2100" dirty="0" err="1"/>
              <a:t>Two</a:t>
            </a:r>
            <a:r>
              <a:rPr lang="nl-NL" sz="2100" dirty="0"/>
              <a:t> options of XML are </a:t>
            </a:r>
            <a:r>
              <a:rPr lang="nl-NL" sz="2100" dirty="0" err="1"/>
              <a:t>given</a:t>
            </a:r>
            <a:r>
              <a:rPr lang="nl-NL" sz="2100" dirty="0"/>
              <a:t> </a:t>
            </a:r>
            <a:r>
              <a:rPr lang="nl-NL" sz="2100" dirty="0" err="1"/>
              <a:t>for</a:t>
            </a:r>
            <a:r>
              <a:rPr lang="nl-NL" sz="2100" dirty="0"/>
              <a:t> export: standard, </a:t>
            </a:r>
            <a:r>
              <a:rPr lang="nl-NL" sz="2100" dirty="0" err="1"/>
              <a:t>descriptive</a:t>
            </a:r>
            <a:r>
              <a:rPr lang="nl-NL" sz="2100" dirty="0"/>
              <a:t> XML or </a:t>
            </a:r>
            <a:r>
              <a:rPr lang="nl-NL" sz="2100" dirty="0" err="1"/>
              <a:t>extensive</a:t>
            </a:r>
            <a:r>
              <a:rPr lang="nl-NL" sz="2100" dirty="0"/>
              <a:t>, </a:t>
            </a:r>
            <a:r>
              <a:rPr lang="nl-NL" sz="2100" dirty="0" err="1"/>
              <a:t>trace</a:t>
            </a:r>
            <a:r>
              <a:rPr lang="nl-NL" sz="2100" dirty="0"/>
              <a:t> XML. </a:t>
            </a:r>
          </a:p>
          <a:p>
            <a:r>
              <a:rPr lang="nl-NL" sz="2100" dirty="0"/>
              <a:t>Both XML </a:t>
            </a:r>
            <a:r>
              <a:rPr lang="nl-NL" sz="2100" dirty="0" err="1"/>
              <a:t>standards</a:t>
            </a:r>
            <a:r>
              <a:rPr lang="nl-NL" sz="2100" dirty="0"/>
              <a:t> have been </a:t>
            </a:r>
            <a:r>
              <a:rPr lang="nl-NL" sz="2100" dirty="0" err="1"/>
              <a:t>manufactured</a:t>
            </a:r>
            <a:r>
              <a:rPr lang="nl-NL" sz="2100" dirty="0"/>
              <a:t>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be</a:t>
            </a:r>
            <a:r>
              <a:rPr lang="nl-NL" sz="2100" dirty="0"/>
              <a:t> </a:t>
            </a:r>
            <a:r>
              <a:rPr lang="nl-NL" sz="2100" dirty="0" err="1"/>
              <a:t>easily</a:t>
            </a:r>
            <a:r>
              <a:rPr lang="nl-NL" sz="2100" dirty="0"/>
              <a:t> </a:t>
            </a:r>
            <a:r>
              <a:rPr lang="nl-NL" sz="2100" dirty="0" err="1"/>
              <a:t>read</a:t>
            </a:r>
            <a:r>
              <a:rPr lang="nl-NL" sz="2100" dirty="0"/>
              <a:t> </a:t>
            </a:r>
            <a:r>
              <a:rPr lang="nl-NL" sz="2100" dirty="0" err="1"/>
              <a:t>by</a:t>
            </a:r>
            <a:r>
              <a:rPr lang="nl-NL" sz="2100" dirty="0"/>
              <a:t> </a:t>
            </a:r>
            <a:r>
              <a:rPr lang="nl-NL" sz="2100" dirty="0" err="1"/>
              <a:t>both</a:t>
            </a:r>
            <a:r>
              <a:rPr lang="nl-NL" sz="2100" dirty="0"/>
              <a:t> </a:t>
            </a:r>
            <a:r>
              <a:rPr lang="nl-NL" sz="2100" dirty="0" err="1"/>
              <a:t>humans</a:t>
            </a:r>
            <a:r>
              <a:rPr lang="nl-NL" sz="2100" dirty="0"/>
              <a:t> </a:t>
            </a:r>
            <a:r>
              <a:rPr lang="nl-NL" sz="2100" dirty="0" err="1"/>
              <a:t>and</a:t>
            </a:r>
            <a:r>
              <a:rPr lang="nl-NL" sz="2100" dirty="0"/>
              <a:t> computers. </a:t>
            </a:r>
          </a:p>
          <a:p>
            <a:endParaRPr lang="nl-NL" sz="2100" dirty="0"/>
          </a:p>
          <a:p>
            <a:r>
              <a:rPr lang="nl-NL" sz="2100" dirty="0"/>
              <a:t>In </a:t>
            </a:r>
            <a:r>
              <a:rPr lang="nl-NL" sz="2100" dirty="0" err="1"/>
              <a:t>addition</a:t>
            </a:r>
            <a:r>
              <a:rPr lang="nl-NL" sz="2100" dirty="0"/>
              <a:t>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checking</a:t>
            </a:r>
            <a:r>
              <a:rPr lang="nl-NL" sz="2100" dirty="0"/>
              <a:t> files </a:t>
            </a:r>
            <a:r>
              <a:rPr lang="nl-NL" sz="2100" dirty="0" err="1"/>
              <a:t>for</a:t>
            </a:r>
            <a:r>
              <a:rPr lang="nl-NL" sz="2100" dirty="0"/>
              <a:t> </a:t>
            </a:r>
            <a:r>
              <a:rPr lang="nl-NL" sz="2100" dirty="0" err="1"/>
              <a:t>conformance</a:t>
            </a:r>
            <a:r>
              <a:rPr lang="nl-NL" sz="2100" dirty="0"/>
              <a:t> at a basic level,  </a:t>
            </a:r>
            <a:r>
              <a:rPr lang="nl-NL" sz="2100" dirty="0" err="1"/>
              <a:t>MediaConch</a:t>
            </a:r>
            <a:r>
              <a:rPr lang="nl-NL" sz="2100" dirty="0"/>
              <a:t> has </a:t>
            </a:r>
            <a:r>
              <a:rPr lang="nl-NL" sz="2100" dirty="0" err="1"/>
              <a:t>developed</a:t>
            </a:r>
            <a:r>
              <a:rPr lang="nl-NL" sz="2100" dirty="0"/>
              <a:t> a policy checker </a:t>
            </a:r>
            <a:r>
              <a:rPr lang="nl-NL" sz="2100" dirty="0" err="1"/>
              <a:t>that</a:t>
            </a:r>
            <a:r>
              <a:rPr lang="nl-NL" sz="2100" dirty="0"/>
              <a:t> </a:t>
            </a:r>
            <a:r>
              <a:rPr lang="nl-NL" sz="2100" dirty="0" err="1"/>
              <a:t>allows</a:t>
            </a:r>
            <a:r>
              <a:rPr lang="nl-NL" sz="2100" dirty="0"/>
              <a:t> </a:t>
            </a:r>
            <a:r>
              <a:rPr lang="nl-NL" sz="2100" dirty="0" err="1"/>
              <a:t>archives</a:t>
            </a:r>
            <a:r>
              <a:rPr lang="nl-NL" sz="2100" dirty="0"/>
              <a:t>, museums, </a:t>
            </a:r>
            <a:r>
              <a:rPr lang="nl-NL" sz="2100" dirty="0" err="1"/>
              <a:t>and</a:t>
            </a:r>
            <a:r>
              <a:rPr lang="nl-NL" sz="2100" dirty="0"/>
              <a:t> </a:t>
            </a:r>
            <a:r>
              <a:rPr lang="nl-NL" sz="2100" dirty="0" err="1"/>
              <a:t>other</a:t>
            </a:r>
            <a:r>
              <a:rPr lang="nl-NL" sz="2100" dirty="0"/>
              <a:t> memory </a:t>
            </a:r>
            <a:r>
              <a:rPr lang="nl-NL" sz="2100" dirty="0" err="1"/>
              <a:t>institutions</a:t>
            </a:r>
            <a:r>
              <a:rPr lang="nl-NL" sz="2100" dirty="0"/>
              <a:t> </a:t>
            </a:r>
          </a:p>
          <a:p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create</a:t>
            </a:r>
            <a:r>
              <a:rPr lang="nl-NL" sz="2100" dirty="0"/>
              <a:t> </a:t>
            </a:r>
            <a:r>
              <a:rPr lang="nl-NL" sz="2100" dirty="0" err="1"/>
              <a:t>their</a:t>
            </a:r>
            <a:r>
              <a:rPr lang="nl-NL" sz="2100" dirty="0"/>
              <a:t> </a:t>
            </a:r>
            <a:r>
              <a:rPr lang="nl-NL" sz="2100" dirty="0" err="1"/>
              <a:t>own</a:t>
            </a:r>
            <a:r>
              <a:rPr lang="nl-NL" sz="2100" dirty="0"/>
              <a:t> </a:t>
            </a:r>
            <a:r>
              <a:rPr lang="nl-NL" sz="2100" dirty="0" err="1"/>
              <a:t>policies</a:t>
            </a:r>
            <a:r>
              <a:rPr lang="nl-NL" sz="2100" dirty="0"/>
              <a:t>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which</a:t>
            </a:r>
            <a:r>
              <a:rPr lang="nl-NL" sz="2100" dirty="0"/>
              <a:t> files </a:t>
            </a:r>
            <a:r>
              <a:rPr lang="nl-NL" sz="2100" dirty="0" err="1"/>
              <a:t>should</a:t>
            </a:r>
            <a:r>
              <a:rPr lang="nl-NL" sz="2100" dirty="0"/>
              <a:t> </a:t>
            </a:r>
            <a:r>
              <a:rPr lang="nl-NL" sz="2100" dirty="0" err="1"/>
              <a:t>comply</a:t>
            </a:r>
            <a:r>
              <a:rPr lang="nl-NL" sz="2100" dirty="0"/>
              <a:t>. </a:t>
            </a:r>
          </a:p>
          <a:p>
            <a:endParaRPr lang="nl-NL" sz="2100" dirty="0"/>
          </a:p>
          <a:p>
            <a:r>
              <a:rPr lang="nl-NL" sz="2100" dirty="0"/>
              <a:t>Policy checker </a:t>
            </a:r>
            <a:r>
              <a:rPr lang="nl-NL" sz="2100" dirty="0" err="1"/>
              <a:t>schemas</a:t>
            </a:r>
            <a:r>
              <a:rPr lang="nl-NL" sz="2100" dirty="0"/>
              <a:t> </a:t>
            </a:r>
            <a:r>
              <a:rPr lang="nl-NL" sz="2100" dirty="0" err="1"/>
              <a:t>can</a:t>
            </a:r>
            <a:r>
              <a:rPr lang="nl-NL" sz="2100" dirty="0"/>
              <a:t> check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verify</a:t>
            </a:r>
            <a:r>
              <a:rPr lang="nl-NL" sz="2100" dirty="0"/>
              <a:t> </a:t>
            </a:r>
            <a:r>
              <a:rPr lang="nl-NL" sz="2100" dirty="0" err="1"/>
              <a:t>that</a:t>
            </a:r>
            <a:r>
              <a:rPr lang="nl-NL" sz="2100" dirty="0"/>
              <a:t> files </a:t>
            </a:r>
            <a:r>
              <a:rPr lang="nl-NL" sz="2100" dirty="0" err="1"/>
              <a:t>fall</a:t>
            </a:r>
            <a:r>
              <a:rPr lang="nl-NL" sz="2100" dirty="0"/>
              <a:t> </a:t>
            </a:r>
            <a:r>
              <a:rPr lang="nl-NL" sz="2100" dirty="0" err="1"/>
              <a:t>into</a:t>
            </a:r>
            <a:r>
              <a:rPr lang="nl-NL" sz="2100" dirty="0"/>
              <a:t> parameters </a:t>
            </a:r>
            <a:r>
              <a:rPr lang="nl-NL" sz="2100" dirty="0" err="1"/>
              <a:t>specific</a:t>
            </a:r>
            <a:r>
              <a:rPr lang="nl-NL" sz="2100" dirty="0"/>
              <a:t> </a:t>
            </a:r>
            <a:r>
              <a:rPr lang="nl-NL" sz="2100" dirty="0" err="1"/>
              <a:t>to</a:t>
            </a:r>
            <a:r>
              <a:rPr lang="nl-NL" sz="2100" dirty="0"/>
              <a:t> the </a:t>
            </a:r>
            <a:r>
              <a:rPr lang="nl-NL" sz="2100" dirty="0" err="1"/>
              <a:t>institution</a:t>
            </a:r>
            <a:r>
              <a:rPr lang="nl-NL" sz="2100" dirty="0"/>
              <a:t> or </a:t>
            </a:r>
            <a:r>
              <a:rPr lang="nl-NL" sz="2100" dirty="0" err="1"/>
              <a:t>collection</a:t>
            </a:r>
            <a:r>
              <a:rPr lang="nl-NL" sz="2100" dirty="0"/>
              <a:t>. </a:t>
            </a:r>
          </a:p>
          <a:p>
            <a:r>
              <a:rPr lang="nl-NL" sz="2100" dirty="0"/>
              <a:t>The policy checker </a:t>
            </a:r>
            <a:r>
              <a:rPr lang="nl-NL" sz="2100" dirty="0" err="1"/>
              <a:t>can</a:t>
            </a:r>
            <a:r>
              <a:rPr lang="nl-NL" sz="2100" dirty="0"/>
              <a:t> limit files </a:t>
            </a:r>
            <a:r>
              <a:rPr lang="nl-NL" sz="2100" dirty="0" err="1"/>
              <a:t>to</a:t>
            </a:r>
            <a:r>
              <a:rPr lang="nl-NL" sz="2100" dirty="0"/>
              <a:t> a range, </a:t>
            </a:r>
            <a:r>
              <a:rPr lang="nl-NL" sz="2100" dirty="0" err="1"/>
              <a:t>require</a:t>
            </a:r>
            <a:r>
              <a:rPr lang="nl-NL" sz="2100" dirty="0"/>
              <a:t> </a:t>
            </a:r>
            <a:r>
              <a:rPr lang="nl-NL" sz="2100" dirty="0" err="1"/>
              <a:t>that</a:t>
            </a:r>
            <a:r>
              <a:rPr lang="nl-NL" sz="2100" dirty="0"/>
              <a:t> files have video </a:t>
            </a:r>
            <a:r>
              <a:rPr lang="nl-NL" sz="2100" dirty="0" err="1"/>
              <a:t>and</a:t>
            </a:r>
            <a:r>
              <a:rPr lang="nl-NL" sz="2100" dirty="0"/>
              <a:t> audio </a:t>
            </a:r>
            <a:r>
              <a:rPr lang="nl-NL" sz="2100" dirty="0" err="1"/>
              <a:t>streams</a:t>
            </a:r>
            <a:r>
              <a:rPr lang="nl-NL" sz="2100" dirty="0"/>
              <a:t>, or conform </a:t>
            </a:r>
            <a:r>
              <a:rPr lang="nl-NL" sz="2100" dirty="0" err="1"/>
              <a:t>to</a:t>
            </a:r>
            <a:r>
              <a:rPr lang="nl-NL" sz="2100" dirty="0"/>
              <a:t> a broadcast standard </a:t>
            </a:r>
            <a:r>
              <a:rPr lang="nl-NL" sz="2100" dirty="0" err="1"/>
              <a:t>like</a:t>
            </a:r>
            <a:r>
              <a:rPr lang="nl-NL" sz="2100" dirty="0"/>
              <a:t> PAL. </a:t>
            </a:r>
            <a:endParaRPr lang="nl-NL" sz="2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A127-0223-F546-8F72-C77C69DA650E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76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contents of digital files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audiovisual data.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MediaInfo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file’s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significant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MediaTrace offers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file information in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XML format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checking.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MediaTrace is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file 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MediaArea tools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MediaInfo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0.7.76,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MediaConch,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2015-07. 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MediaTrace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document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format, the tools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MediaInfo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MediaConch, 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on audiovisual formats. 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audiovisual formats 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chunk-based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storage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block of data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data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QuickTime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AVI “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Matroska, “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MediaTrace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attempt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apart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subdivisions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contents. 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source format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term, MediaTrace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nl-NL" dirty="0" smtClean="0"/>
              <a:t> &lt;block&gt;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MediaTrace the contents of the block 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nl-NL" dirty="0" smtClean="0"/>
              <a:t> &lt;data&gt;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MediaTrace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document the complex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diverse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audiovisual files.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MediaInfo’s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parsers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label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dissect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MediaTrace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name or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granularity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parsing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over time. MediaArea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effort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keep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MediaTrace consistent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formats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MediaTrace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fixity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features in files,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cyclic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redundancy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checks (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CRCs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found in the FFV1 video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information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“slice”,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CRC,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error status of “0” (no error). 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XML Schema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MediaTrace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</a:t>
            </a:r>
            <a:r>
              <a:rPr lang="nl-NL" dirty="0" smtClean="0"/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https://mediaarea.net/mediatrace/mediatrace.xsd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data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</a:t>
            </a:r>
            <a:r>
              <a:rPr lang="nl-NL" dirty="0" smtClean="0"/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DataDictionary.md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XML Schema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</a:t>
            </a:r>
            <a:r>
              <a:rPr lang="nl-NL" dirty="0" smtClean="0"/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Github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15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4875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65100" y="738188"/>
            <a:ext cx="6807200" cy="3829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73387" y="4806810"/>
            <a:ext cx="5191394" cy="4627016"/>
          </a:xfrm>
        </p:spPr>
        <p:txBody>
          <a:bodyPr>
            <a:normAutofit fontScale="70000" lnSpcReduction="20000"/>
          </a:bodyPr>
          <a:lstStyle/>
          <a:p>
            <a:r>
              <a:rPr lang="nl-NL" sz="2100" dirty="0"/>
              <a:t>The goal of the PREFORMA project is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address</a:t>
            </a:r>
            <a:r>
              <a:rPr lang="nl-NL" sz="2100" dirty="0"/>
              <a:t> the </a:t>
            </a:r>
            <a:r>
              <a:rPr lang="nl-NL" sz="2100" dirty="0" err="1"/>
              <a:t>challenge</a:t>
            </a:r>
            <a:r>
              <a:rPr lang="nl-NL" sz="2100" dirty="0"/>
              <a:t> of </a:t>
            </a:r>
            <a:r>
              <a:rPr lang="nl-NL" sz="2100" dirty="0" err="1"/>
              <a:t>implementing</a:t>
            </a:r>
            <a:r>
              <a:rPr lang="nl-NL" sz="2100" dirty="0"/>
              <a:t> </a:t>
            </a:r>
            <a:r>
              <a:rPr lang="nl-NL" sz="2100" dirty="0" err="1"/>
              <a:t>good</a:t>
            </a:r>
            <a:r>
              <a:rPr lang="nl-NL" sz="2100" dirty="0"/>
              <a:t> </a:t>
            </a:r>
            <a:r>
              <a:rPr lang="nl-NL" sz="2100" dirty="0" err="1"/>
              <a:t>quality</a:t>
            </a:r>
            <a:r>
              <a:rPr lang="nl-NL" sz="2100" dirty="0"/>
              <a:t> </a:t>
            </a:r>
            <a:r>
              <a:rPr lang="nl-NL" sz="2100" dirty="0" err="1"/>
              <a:t>standardised</a:t>
            </a:r>
            <a:r>
              <a:rPr lang="nl-NL" sz="2100" dirty="0"/>
              <a:t> file formats </a:t>
            </a:r>
            <a:r>
              <a:rPr lang="nl-NL" sz="2100" dirty="0" err="1"/>
              <a:t>for</a:t>
            </a:r>
            <a:r>
              <a:rPr lang="nl-NL" sz="2100" dirty="0"/>
              <a:t> preserving data content in the long term.</a:t>
            </a:r>
          </a:p>
          <a:p>
            <a:r>
              <a:rPr lang="nl-NL" sz="2100" dirty="0"/>
              <a:t> </a:t>
            </a:r>
            <a:r>
              <a:rPr lang="nl-NL" sz="2100" dirty="0" err="1"/>
              <a:t>Our</a:t>
            </a:r>
            <a:r>
              <a:rPr lang="nl-NL" sz="2100" dirty="0"/>
              <a:t> </a:t>
            </a:r>
            <a:r>
              <a:rPr lang="nl-NL" sz="2100" dirty="0" err="1"/>
              <a:t>objective</a:t>
            </a:r>
            <a:r>
              <a:rPr lang="nl-NL" sz="2100" dirty="0"/>
              <a:t> in </a:t>
            </a:r>
            <a:r>
              <a:rPr lang="nl-NL" sz="2100" dirty="0" err="1"/>
              <a:t>regards</a:t>
            </a:r>
            <a:r>
              <a:rPr lang="nl-NL" sz="2100" dirty="0"/>
              <a:t>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standardization</a:t>
            </a:r>
            <a:r>
              <a:rPr lang="nl-NL" sz="2100" dirty="0"/>
              <a:t> FFV1 </a:t>
            </a:r>
            <a:r>
              <a:rPr lang="nl-NL" sz="2100" dirty="0" err="1"/>
              <a:t>and</a:t>
            </a:r>
            <a:r>
              <a:rPr lang="nl-NL" sz="2100" dirty="0"/>
              <a:t> </a:t>
            </a:r>
            <a:r>
              <a:rPr lang="nl-NL" sz="2100" dirty="0" err="1"/>
              <a:t>Matroska</a:t>
            </a:r>
            <a:r>
              <a:rPr lang="nl-NL" sz="2100" dirty="0"/>
              <a:t> is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improve</a:t>
            </a:r>
            <a:r>
              <a:rPr lang="nl-NL" sz="2100" dirty="0"/>
              <a:t> the </a:t>
            </a:r>
            <a:r>
              <a:rPr lang="nl-NL" sz="2100" dirty="0" err="1"/>
              <a:t>sustainability</a:t>
            </a:r>
            <a:r>
              <a:rPr lang="nl-NL" sz="2100" dirty="0"/>
              <a:t> factors </a:t>
            </a:r>
            <a:r>
              <a:rPr lang="nl-NL" sz="2100" dirty="0" err="1"/>
              <a:t>for</a:t>
            </a:r>
            <a:r>
              <a:rPr lang="nl-NL" sz="2100" dirty="0"/>
              <a:t> </a:t>
            </a:r>
            <a:r>
              <a:rPr lang="nl-NL" sz="2100" dirty="0" err="1"/>
              <a:t>both</a:t>
            </a:r>
            <a:r>
              <a:rPr lang="nl-NL" sz="2100" dirty="0"/>
              <a:t> formats </a:t>
            </a:r>
            <a:r>
              <a:rPr lang="nl-NL" sz="2100" dirty="0" err="1"/>
              <a:t>including</a:t>
            </a:r>
            <a:r>
              <a:rPr lang="nl-NL" sz="2100" dirty="0"/>
              <a:t> </a:t>
            </a:r>
            <a:r>
              <a:rPr lang="nl-NL" sz="2100" dirty="0" err="1"/>
              <a:t>disclosure</a:t>
            </a:r>
            <a:r>
              <a:rPr lang="nl-NL" sz="2100" dirty="0"/>
              <a:t>, </a:t>
            </a:r>
            <a:r>
              <a:rPr lang="nl-NL" sz="2100" dirty="0" err="1"/>
              <a:t>credibility</a:t>
            </a:r>
            <a:r>
              <a:rPr lang="nl-NL" sz="2100" dirty="0"/>
              <a:t>, </a:t>
            </a:r>
            <a:r>
              <a:rPr lang="nl-NL" sz="2100" dirty="0" err="1"/>
              <a:t>and</a:t>
            </a:r>
            <a:r>
              <a:rPr lang="nl-NL" sz="2100" dirty="0"/>
              <a:t> </a:t>
            </a:r>
            <a:r>
              <a:rPr lang="nl-NL" sz="2100" dirty="0" err="1"/>
              <a:t>transparency</a:t>
            </a:r>
            <a:r>
              <a:rPr lang="nl-NL" sz="2100" dirty="0"/>
              <a:t> </a:t>
            </a:r>
            <a:r>
              <a:rPr lang="nl-NL" sz="2100" dirty="0" err="1"/>
              <a:t>while</a:t>
            </a:r>
            <a:r>
              <a:rPr lang="nl-NL" sz="2100" dirty="0"/>
              <a:t> </a:t>
            </a:r>
            <a:r>
              <a:rPr lang="nl-NL" sz="2100" dirty="0" err="1"/>
              <a:t>also</a:t>
            </a:r>
            <a:r>
              <a:rPr lang="nl-NL" sz="2100" dirty="0"/>
              <a:t> </a:t>
            </a:r>
            <a:r>
              <a:rPr lang="nl-NL" sz="2100" dirty="0" err="1"/>
              <a:t>creating</a:t>
            </a:r>
            <a:r>
              <a:rPr lang="nl-NL" sz="2100" dirty="0"/>
              <a:t> a </a:t>
            </a:r>
            <a:r>
              <a:rPr lang="nl-NL" sz="2100" dirty="0" err="1"/>
              <a:t>mechanism</a:t>
            </a:r>
            <a:r>
              <a:rPr lang="nl-NL" sz="2100" dirty="0"/>
              <a:t>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clarify</a:t>
            </a:r>
            <a:r>
              <a:rPr lang="nl-NL" sz="2100" dirty="0"/>
              <a:t>, </a:t>
            </a:r>
            <a:r>
              <a:rPr lang="nl-NL" sz="2100" dirty="0" err="1"/>
              <a:t>authoritatively</a:t>
            </a:r>
            <a:r>
              <a:rPr lang="nl-NL" sz="2100" dirty="0"/>
              <a:t>, the </a:t>
            </a:r>
            <a:r>
              <a:rPr lang="nl-NL" sz="2100" dirty="0" err="1"/>
              <a:t>intent</a:t>
            </a:r>
            <a:r>
              <a:rPr lang="nl-NL" sz="2100" dirty="0"/>
              <a:t> of the </a:t>
            </a:r>
            <a:r>
              <a:rPr lang="nl-NL" sz="2100" dirty="0" err="1"/>
              <a:t>specifications</a:t>
            </a:r>
            <a:r>
              <a:rPr lang="nl-NL" sz="2100" dirty="0"/>
              <a:t>. </a:t>
            </a:r>
          </a:p>
          <a:p>
            <a:r>
              <a:rPr lang="nl-NL" sz="2100" dirty="0"/>
              <a:t>The </a:t>
            </a:r>
            <a:r>
              <a:rPr lang="nl-NL" sz="2100" dirty="0" err="1"/>
              <a:t>MediaArea</a:t>
            </a:r>
            <a:r>
              <a:rPr lang="nl-NL" sz="2100" dirty="0"/>
              <a:t> team is </a:t>
            </a:r>
            <a:r>
              <a:rPr lang="nl-NL" sz="2100" dirty="0" err="1"/>
              <a:t>dedicated</a:t>
            </a:r>
            <a:r>
              <a:rPr lang="nl-NL" sz="2100" dirty="0"/>
              <a:t> </a:t>
            </a:r>
            <a:r>
              <a:rPr lang="nl-NL" sz="2100" dirty="0" err="1"/>
              <a:t>to</a:t>
            </a:r>
            <a:r>
              <a:rPr lang="nl-NL" sz="2100" dirty="0"/>
              <a:t> the </a:t>
            </a:r>
            <a:r>
              <a:rPr lang="nl-NL" sz="2100" dirty="0" err="1"/>
              <a:t>further</a:t>
            </a:r>
            <a:r>
              <a:rPr lang="nl-NL" sz="2100" dirty="0"/>
              <a:t> </a:t>
            </a:r>
            <a:r>
              <a:rPr lang="nl-NL" sz="2100" dirty="0" err="1"/>
              <a:t>development</a:t>
            </a:r>
            <a:r>
              <a:rPr lang="nl-NL" sz="2100" dirty="0"/>
              <a:t> of the </a:t>
            </a:r>
            <a:r>
              <a:rPr lang="nl-NL" sz="2100" dirty="0" err="1"/>
              <a:t>standardization</a:t>
            </a:r>
            <a:r>
              <a:rPr lang="nl-NL" sz="2100" dirty="0"/>
              <a:t> of the </a:t>
            </a:r>
            <a:r>
              <a:rPr lang="nl-NL" sz="2100" dirty="0" err="1"/>
              <a:t>Matroska</a:t>
            </a:r>
            <a:r>
              <a:rPr lang="nl-NL" sz="2100" dirty="0"/>
              <a:t> </a:t>
            </a:r>
            <a:r>
              <a:rPr lang="nl-NL" sz="2100" dirty="0" err="1"/>
              <a:t>and</a:t>
            </a:r>
            <a:r>
              <a:rPr lang="nl-NL" sz="2100" dirty="0"/>
              <a:t> FFV1 formats </a:t>
            </a:r>
            <a:r>
              <a:rPr lang="nl-NL" sz="2100" dirty="0" err="1"/>
              <a:t>to</a:t>
            </a:r>
            <a:r>
              <a:rPr lang="nl-NL" sz="2100" dirty="0"/>
              <a:t> </a:t>
            </a:r>
            <a:r>
              <a:rPr lang="nl-NL" sz="2100" dirty="0" err="1"/>
              <a:t>ensure</a:t>
            </a:r>
            <a:r>
              <a:rPr lang="nl-NL" sz="2100" dirty="0"/>
              <a:t> </a:t>
            </a:r>
            <a:r>
              <a:rPr lang="nl-NL" sz="2100" dirty="0" err="1"/>
              <a:t>their</a:t>
            </a:r>
            <a:r>
              <a:rPr lang="nl-NL" sz="2100" dirty="0"/>
              <a:t> </a:t>
            </a:r>
            <a:r>
              <a:rPr lang="nl-NL" sz="2100" dirty="0" err="1"/>
              <a:t>longevity</a:t>
            </a:r>
            <a:r>
              <a:rPr lang="nl-NL" sz="2100" dirty="0"/>
              <a:t> as a </a:t>
            </a:r>
            <a:r>
              <a:rPr lang="nl-NL" sz="2100" dirty="0" err="1"/>
              <a:t>recommended</a:t>
            </a:r>
            <a:r>
              <a:rPr lang="nl-NL" sz="2100" dirty="0"/>
              <a:t> digital </a:t>
            </a:r>
            <a:r>
              <a:rPr lang="nl-NL" sz="2100" dirty="0" err="1"/>
              <a:t>preservation</a:t>
            </a:r>
            <a:r>
              <a:rPr lang="nl-NL" sz="2100" dirty="0"/>
              <a:t> file format.</a:t>
            </a:r>
          </a:p>
          <a:p>
            <a:endParaRPr lang="nl-NL" sz="2100" dirty="0"/>
          </a:p>
          <a:p>
            <a:r>
              <a:rPr lang="nl-NL" sz="2100" dirty="0" err="1"/>
              <a:t>After</a:t>
            </a:r>
            <a:r>
              <a:rPr lang="nl-NL" sz="2100" dirty="0"/>
              <a:t> presenting on FFV1 </a:t>
            </a:r>
            <a:r>
              <a:rPr lang="nl-NL" sz="2100" dirty="0" err="1"/>
              <a:t>and</a:t>
            </a:r>
            <a:r>
              <a:rPr lang="nl-NL" sz="2100" dirty="0"/>
              <a:t> </a:t>
            </a:r>
            <a:r>
              <a:rPr lang="nl-NL" sz="2100" dirty="0" err="1"/>
              <a:t>Matroska</a:t>
            </a:r>
            <a:r>
              <a:rPr lang="nl-NL" sz="2100" dirty="0"/>
              <a:t> at IETF 94 </a:t>
            </a:r>
            <a:r>
              <a:rPr lang="nl-NL" sz="2100" dirty="0" err="1"/>
              <a:t>this</a:t>
            </a:r>
            <a:r>
              <a:rPr lang="nl-NL" sz="2100" dirty="0"/>
              <a:t> past </a:t>
            </a:r>
            <a:r>
              <a:rPr lang="nl-NL" sz="2100" dirty="0" err="1"/>
              <a:t>summer</a:t>
            </a:r>
            <a:r>
              <a:rPr lang="nl-NL" sz="2100" dirty="0"/>
              <a:t>, </a:t>
            </a:r>
            <a:r>
              <a:rPr lang="nl-NL" sz="2100" dirty="0" err="1"/>
              <a:t>theyhave</a:t>
            </a:r>
            <a:r>
              <a:rPr lang="nl-NL" sz="2100" dirty="0"/>
              <a:t> </a:t>
            </a:r>
            <a:r>
              <a:rPr lang="nl-NL" sz="2100" dirty="0" err="1"/>
              <a:t>incorporated</a:t>
            </a:r>
            <a:r>
              <a:rPr lang="nl-NL" sz="2100" dirty="0"/>
              <a:t> feedback </a:t>
            </a:r>
            <a:r>
              <a:rPr lang="nl-NL" sz="2100" dirty="0" err="1"/>
              <a:t>and</a:t>
            </a:r>
            <a:r>
              <a:rPr lang="nl-NL" sz="2100" dirty="0"/>
              <a:t> input </a:t>
            </a:r>
            <a:r>
              <a:rPr lang="nl-NL" sz="2100" dirty="0" err="1"/>
              <a:t>from</a:t>
            </a:r>
            <a:r>
              <a:rPr lang="nl-NL" sz="2100" dirty="0"/>
              <a:t> IETF members </a:t>
            </a:r>
            <a:r>
              <a:rPr lang="nl-NL" sz="2100" dirty="0" err="1"/>
              <a:t>to</a:t>
            </a:r>
            <a:r>
              <a:rPr lang="nl-NL" sz="2100" dirty="0"/>
              <a:t> draft a new charter </a:t>
            </a:r>
            <a:r>
              <a:rPr lang="nl-NL" sz="2100" dirty="0" err="1"/>
              <a:t>for</a:t>
            </a:r>
            <a:r>
              <a:rPr lang="nl-NL" sz="2100" dirty="0"/>
              <a:t> a </a:t>
            </a:r>
            <a:r>
              <a:rPr lang="nl-NL" sz="2100" dirty="0" err="1"/>
              <a:t>proposed</a:t>
            </a:r>
            <a:r>
              <a:rPr lang="nl-NL" sz="2100" dirty="0"/>
              <a:t> </a:t>
            </a:r>
            <a:r>
              <a:rPr lang="nl-NL" sz="2100" dirty="0" err="1"/>
              <a:t>working</a:t>
            </a:r>
            <a:r>
              <a:rPr lang="nl-NL" sz="2100" dirty="0"/>
              <a:t> </a:t>
            </a:r>
            <a:r>
              <a:rPr lang="nl-NL" sz="2100" dirty="0" err="1"/>
              <a:t>group</a:t>
            </a:r>
            <a:r>
              <a:rPr lang="nl-NL" sz="2100" dirty="0"/>
              <a:t> </a:t>
            </a:r>
            <a:r>
              <a:rPr lang="nl-NL" sz="2100" dirty="0" err="1"/>
              <a:t>that</a:t>
            </a:r>
            <a:r>
              <a:rPr lang="nl-NL" sz="2100" dirty="0"/>
              <a:t> </a:t>
            </a:r>
            <a:r>
              <a:rPr lang="nl-NL" sz="2100" dirty="0" err="1"/>
              <a:t>includes</a:t>
            </a:r>
            <a:r>
              <a:rPr lang="nl-NL" sz="2100" dirty="0"/>
              <a:t> FFV1, </a:t>
            </a:r>
            <a:r>
              <a:rPr lang="nl-NL" sz="2100" dirty="0" err="1"/>
              <a:t>Matroska</a:t>
            </a:r>
            <a:r>
              <a:rPr lang="nl-NL" sz="2100" dirty="0"/>
              <a:t>, </a:t>
            </a:r>
            <a:r>
              <a:rPr lang="nl-NL" sz="2100" dirty="0" err="1"/>
              <a:t>and</a:t>
            </a:r>
            <a:r>
              <a:rPr lang="nl-NL" sz="2100" dirty="0"/>
              <a:t> FLAC </a:t>
            </a:r>
            <a:r>
              <a:rPr lang="nl-NL" sz="2100" dirty="0" err="1"/>
              <a:t>under</a:t>
            </a:r>
            <a:r>
              <a:rPr lang="nl-NL" sz="2100" dirty="0"/>
              <a:t> the </a:t>
            </a:r>
            <a:r>
              <a:rPr lang="nl-NL" sz="2100" i="1" dirty="0" err="1"/>
              <a:t>Proposed</a:t>
            </a:r>
            <a:r>
              <a:rPr lang="nl-NL" sz="2100" i="1" dirty="0"/>
              <a:t> Name</a:t>
            </a:r>
            <a:r>
              <a:rPr lang="nl-NL" sz="2100" dirty="0"/>
              <a:t>: CELLAR: </a:t>
            </a:r>
            <a:r>
              <a:rPr lang="nl-NL" sz="2100" dirty="0" err="1"/>
              <a:t>Codec</a:t>
            </a:r>
            <a:r>
              <a:rPr lang="nl-NL" sz="2100" dirty="0"/>
              <a:t> </a:t>
            </a:r>
            <a:r>
              <a:rPr lang="nl-NL" sz="2100" dirty="0" err="1"/>
              <a:t>Encoding</a:t>
            </a:r>
            <a:r>
              <a:rPr lang="nl-NL" sz="2100" dirty="0"/>
              <a:t> </a:t>
            </a:r>
            <a:r>
              <a:rPr lang="nl-NL" sz="2100" dirty="0" err="1"/>
              <a:t>for</a:t>
            </a:r>
            <a:r>
              <a:rPr lang="nl-NL" sz="2100" dirty="0"/>
              <a:t> </a:t>
            </a:r>
            <a:r>
              <a:rPr lang="nl-NL" sz="2100" dirty="0" err="1"/>
              <a:t>LossLess</a:t>
            </a:r>
            <a:r>
              <a:rPr lang="nl-NL" sz="2100" dirty="0"/>
              <a:t> </a:t>
            </a:r>
            <a:r>
              <a:rPr lang="nl-NL" sz="2100" dirty="0" err="1"/>
              <a:t>Archiving</a:t>
            </a:r>
            <a:r>
              <a:rPr lang="nl-NL" sz="2100" dirty="0"/>
              <a:t> </a:t>
            </a:r>
            <a:r>
              <a:rPr lang="nl-NL" sz="2100" dirty="0" err="1"/>
              <a:t>and</a:t>
            </a:r>
            <a:r>
              <a:rPr lang="nl-NL" sz="2100" dirty="0"/>
              <a:t> </a:t>
            </a:r>
            <a:r>
              <a:rPr lang="nl-NL" sz="2100" dirty="0" err="1"/>
              <a:t>Realtime</a:t>
            </a:r>
            <a:r>
              <a:rPr lang="nl-NL" sz="2100" dirty="0"/>
              <a:t> transmission</a:t>
            </a:r>
          </a:p>
          <a:p>
            <a:endParaRPr lang="nl-NL" sz="21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 err="1" smtClean="0"/>
              <a:t>Codec</a:t>
            </a:r>
            <a:r>
              <a:rPr lang="nl-NL" sz="800" dirty="0" smtClean="0"/>
              <a:t> </a:t>
            </a:r>
            <a:r>
              <a:rPr lang="nl-NL" sz="800" dirty="0" err="1" smtClean="0"/>
              <a:t>Encoding</a:t>
            </a:r>
            <a:r>
              <a:rPr lang="nl-NL" sz="800" dirty="0" smtClean="0"/>
              <a:t> </a:t>
            </a:r>
            <a:r>
              <a:rPr lang="nl-NL" sz="800" dirty="0" err="1" smtClean="0"/>
              <a:t>for</a:t>
            </a:r>
            <a:r>
              <a:rPr lang="nl-NL" sz="800" dirty="0" smtClean="0"/>
              <a:t> </a:t>
            </a:r>
            <a:r>
              <a:rPr lang="nl-NL" sz="800" dirty="0" err="1" smtClean="0"/>
              <a:t>LossLess</a:t>
            </a:r>
            <a:r>
              <a:rPr lang="nl-NL" sz="800" dirty="0" smtClean="0"/>
              <a:t> </a:t>
            </a:r>
            <a:r>
              <a:rPr lang="nl-NL" sz="800" dirty="0" err="1" smtClean="0"/>
              <a:t>Archiving</a:t>
            </a:r>
            <a:r>
              <a:rPr lang="nl-NL" sz="800" dirty="0" smtClean="0"/>
              <a:t> </a:t>
            </a:r>
            <a:r>
              <a:rPr lang="nl-NL" sz="800" dirty="0" err="1" smtClean="0"/>
              <a:t>and</a:t>
            </a:r>
            <a:r>
              <a:rPr lang="nl-NL" sz="800" dirty="0" smtClean="0"/>
              <a:t> </a:t>
            </a:r>
            <a:r>
              <a:rPr lang="nl-NL" sz="800" dirty="0" err="1" smtClean="0"/>
              <a:t>Realtime</a:t>
            </a:r>
            <a:r>
              <a:rPr lang="nl-NL" sz="800" dirty="0" smtClean="0"/>
              <a:t> transmission</a:t>
            </a:r>
          </a:p>
          <a:p>
            <a:endParaRPr lang="nl-NL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FFv1/Matroska standard,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erected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Internet Engineering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Force,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CELLAR, or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LossLess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Realtime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transmission. As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Force's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sense -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of mailing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gatherings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2015,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FFV1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8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ETF"/>
              </a:rPr>
              <a:t>Internet Engineering Task Force (IETF)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part of the European PREFORMA Project,</a:t>
            </a:r>
            <a:r>
              <a:rPr lang="nl-NL" sz="8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[12]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checker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FFV1/PCM in a </a:t>
            </a:r>
            <a:r>
              <a:rPr lang="nl-NL" sz="8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atroska"/>
              </a:rPr>
              <a:t>Matroska (MKV)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container.</a:t>
            </a:r>
            <a:r>
              <a:rPr lang="nl-NL" sz="8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[13]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Details of FFV1's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</a:t>
            </a:r>
            <a:r>
              <a:rPr lang="nl-NL" sz="8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[14]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been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MediaArea as part of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 "Media CONCH".</a:t>
            </a:r>
            <a:r>
              <a:rPr lang="nl-NL" sz="8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[15]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sz="800" dirty="0" smtClean="0"/>
          </a:p>
          <a:p>
            <a:endParaRPr lang="nl-NL" sz="2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A127-0223-F546-8F72-C77C69DA650E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339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MXF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profile -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Dutch public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exchange format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*Digitale Voorziening*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2003. The effort was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Nederlands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Omroepproduktie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Bedrijf (NOB) [1]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public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Netherlands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MXF was taken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standard.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standard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2004.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MPEG-2 format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D10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[2] in 30  (D10-30)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Mbps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(D10-50). In order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feedback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users, a user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format.</a:t>
            </a:r>
            <a:b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taken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Digital Cinema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DCP flavour of MXF, was a joint venture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major motion picture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studios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been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cinema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UK, the Digital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 agreement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commercial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broadcasters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independent post-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2012. The partnership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AMWA AS-11 as overall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broadcaster-specific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minimum set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Editorial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Technical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17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57813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## Want </a:t>
            </a:r>
            <a:r>
              <a:rPr lang="nl-NL" dirty="0" err="1" smtClean="0"/>
              <a:t>to</a:t>
            </a:r>
            <a:r>
              <a:rPr lang="nl-NL" dirty="0" smtClean="0"/>
              <a:t> help?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18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98018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800" dirty="0" smtClean="0"/>
              <a:t>The project </a:t>
            </a:r>
            <a:r>
              <a:rPr lang="nl-NL" sz="800" dirty="0" err="1" smtClean="0"/>
              <a:t>will</a:t>
            </a:r>
            <a:r>
              <a:rPr lang="nl-NL" sz="800" dirty="0" smtClean="0"/>
              <a:t> </a:t>
            </a:r>
            <a:r>
              <a:rPr lang="nl-NL" sz="800" dirty="0" err="1" smtClean="0"/>
              <a:t>be</a:t>
            </a:r>
            <a:r>
              <a:rPr lang="nl-NL" sz="800" dirty="0" smtClean="0"/>
              <a:t> </a:t>
            </a:r>
            <a:r>
              <a:rPr lang="nl-NL" sz="800" dirty="0" err="1" smtClean="0"/>
              <a:t>presented</a:t>
            </a:r>
            <a:r>
              <a:rPr lang="nl-NL" sz="800" dirty="0" smtClean="0"/>
              <a:t> at a workshop in Stockholm, but </a:t>
            </a:r>
            <a:r>
              <a:rPr lang="nl-NL" sz="800" dirty="0" err="1" smtClean="0"/>
              <a:t>before</a:t>
            </a:r>
            <a:r>
              <a:rPr lang="nl-NL" sz="800" dirty="0" smtClean="0"/>
              <a:t> </a:t>
            </a:r>
            <a:r>
              <a:rPr lang="nl-NL" sz="800" dirty="0" err="1" smtClean="0"/>
              <a:t>that</a:t>
            </a:r>
            <a:r>
              <a:rPr lang="nl-NL" sz="800" dirty="0" smtClean="0"/>
              <a:t> time </a:t>
            </a:r>
            <a:r>
              <a:rPr lang="nl-NL" sz="800" dirty="0" err="1" smtClean="0"/>
              <a:t>you</a:t>
            </a:r>
            <a:r>
              <a:rPr lang="nl-NL" sz="800" dirty="0" smtClean="0"/>
              <a:t> are </a:t>
            </a:r>
            <a:r>
              <a:rPr lang="nl-NL" sz="800" dirty="0" err="1" smtClean="0"/>
              <a:t>welcome</a:t>
            </a:r>
            <a:r>
              <a:rPr lang="nl-NL" sz="800" dirty="0" smtClean="0"/>
              <a:t> </a:t>
            </a:r>
            <a:r>
              <a:rPr lang="nl-NL" sz="800" dirty="0" err="1" smtClean="0"/>
              <a:t>to</a:t>
            </a:r>
            <a:r>
              <a:rPr lang="nl-NL" sz="800" dirty="0" smtClean="0"/>
              <a:t>:</a:t>
            </a:r>
          </a:p>
          <a:p>
            <a:pPr marL="180708" indent="-180708">
              <a:buFontTx/>
              <a:buChar char="-"/>
            </a:pPr>
            <a:r>
              <a:rPr lang="nl-NL" sz="800" dirty="0" smtClean="0"/>
              <a:t>Test the software via </a:t>
            </a:r>
            <a:r>
              <a:rPr lang="nl-NL" sz="800" dirty="0" err="1" smtClean="0"/>
              <a:t>regular</a:t>
            </a:r>
            <a:r>
              <a:rPr lang="nl-NL" sz="800" dirty="0" smtClean="0"/>
              <a:t> releases on </a:t>
            </a:r>
            <a:r>
              <a:rPr lang="nl-NL" sz="800" dirty="0" err="1" smtClean="0"/>
              <a:t>GitHub</a:t>
            </a:r>
            <a:endParaRPr lang="nl-NL" sz="800" dirty="0" smtClean="0"/>
          </a:p>
          <a:p>
            <a:pPr marL="180708" indent="-180708">
              <a:buFontTx/>
              <a:buChar char="-"/>
            </a:pPr>
            <a:r>
              <a:rPr lang="nl-NL" sz="800" dirty="0" err="1" smtClean="0"/>
              <a:t>Join</a:t>
            </a:r>
            <a:r>
              <a:rPr lang="nl-NL" sz="800" dirty="0" smtClean="0"/>
              <a:t> the </a:t>
            </a:r>
            <a:r>
              <a:rPr lang="nl-NL" sz="800" dirty="0" err="1" smtClean="0"/>
              <a:t>standardization</a:t>
            </a:r>
            <a:r>
              <a:rPr lang="nl-NL" sz="800" dirty="0" smtClean="0"/>
              <a:t> effort in the IETF </a:t>
            </a:r>
            <a:r>
              <a:rPr lang="nl-NL" sz="800" dirty="0" err="1" smtClean="0"/>
              <a:t>working</a:t>
            </a:r>
            <a:r>
              <a:rPr lang="nl-NL" sz="800" dirty="0" smtClean="0"/>
              <a:t> </a:t>
            </a:r>
            <a:r>
              <a:rPr lang="nl-NL" sz="800" dirty="0" err="1" smtClean="0"/>
              <a:t>groups</a:t>
            </a:r>
            <a:endParaRPr lang="nl-NL" sz="800" dirty="0" smtClean="0"/>
          </a:p>
          <a:p>
            <a:pPr marL="180708" indent="-180708">
              <a:buFontTx/>
              <a:buChar char="-"/>
            </a:pPr>
            <a:r>
              <a:rPr lang="nl-NL" sz="800" dirty="0" err="1" smtClean="0"/>
              <a:t>Commit</a:t>
            </a:r>
            <a:r>
              <a:rPr lang="nl-NL" sz="800" dirty="0" smtClean="0"/>
              <a:t> test files </a:t>
            </a:r>
            <a:r>
              <a:rPr lang="nl-NL" sz="800" dirty="0" err="1" smtClean="0"/>
              <a:t>and</a:t>
            </a:r>
            <a:r>
              <a:rPr lang="nl-NL" sz="800" dirty="0" smtClean="0"/>
              <a:t> procedures </a:t>
            </a:r>
            <a:r>
              <a:rPr lang="nl-NL" sz="800" dirty="0" err="1" smtClean="0"/>
              <a:t>to</a:t>
            </a:r>
            <a:r>
              <a:rPr lang="nl-NL" sz="800" dirty="0" smtClean="0"/>
              <a:t> assist in </a:t>
            </a:r>
            <a:r>
              <a:rPr lang="nl-NL" sz="800" dirty="0" err="1" smtClean="0"/>
              <a:t>further</a:t>
            </a:r>
            <a:r>
              <a:rPr lang="nl-NL" sz="800" dirty="0" smtClean="0"/>
              <a:t> </a:t>
            </a:r>
            <a:r>
              <a:rPr lang="nl-NL" sz="800" dirty="0" err="1" smtClean="0"/>
              <a:t>development</a:t>
            </a:r>
            <a:r>
              <a:rPr lang="nl-NL" sz="800" dirty="0" smtClean="0"/>
              <a:t> of the project.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19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8552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65100" y="420688"/>
            <a:ext cx="6807200" cy="3829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73387" y="4489297"/>
            <a:ext cx="5191394" cy="4627016"/>
          </a:xfrm>
        </p:spPr>
        <p:txBody>
          <a:bodyPr>
            <a:noAutofit/>
          </a:bodyPr>
          <a:lstStyle/>
          <a:p>
            <a:r>
              <a:rPr lang="nl-NL" sz="1600" dirty="0"/>
              <a:t>The Research </a:t>
            </a:r>
            <a:r>
              <a:rPr lang="nl-NL" sz="1600" dirty="0" err="1"/>
              <a:t>and</a:t>
            </a:r>
            <a:r>
              <a:rPr lang="nl-NL" sz="1600" dirty="0"/>
              <a:t> Development </a:t>
            </a:r>
            <a:r>
              <a:rPr lang="nl-NL" sz="1600" dirty="0" err="1"/>
              <a:t>department</a:t>
            </a:r>
            <a:r>
              <a:rPr lang="nl-NL" sz="1600" dirty="0"/>
              <a:t> at Sound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Vision</a:t>
            </a:r>
            <a:r>
              <a:rPr lang="nl-NL" sz="1600" dirty="0"/>
              <a:t> </a:t>
            </a:r>
            <a:r>
              <a:rPr lang="nl-NL" sz="1600" dirty="0" err="1"/>
              <a:t>consists</a:t>
            </a:r>
            <a:r>
              <a:rPr lang="nl-NL" sz="1600" dirty="0"/>
              <a:t> of 17 </a:t>
            </a:r>
            <a:r>
              <a:rPr lang="nl-NL" sz="1600" dirty="0" err="1"/>
              <a:t>people</a:t>
            </a:r>
            <a:r>
              <a:rPr lang="nl-NL" sz="1600" dirty="0"/>
              <a:t> out of a </a:t>
            </a:r>
            <a:r>
              <a:rPr lang="nl-NL" sz="1600" dirty="0" err="1"/>
              <a:t>total</a:t>
            </a:r>
            <a:r>
              <a:rPr lang="nl-NL" sz="1600" dirty="0"/>
              <a:t> of 115 full time </a:t>
            </a:r>
            <a:r>
              <a:rPr lang="nl-NL" sz="1600" dirty="0" err="1"/>
              <a:t>personnel</a:t>
            </a:r>
            <a:r>
              <a:rPr lang="nl-NL" sz="1600" dirty="0"/>
              <a:t> at the </a:t>
            </a:r>
            <a:r>
              <a:rPr lang="nl-NL" sz="1600" dirty="0" err="1"/>
              <a:t>institute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r>
              <a:rPr lang="nl-NL" sz="1600" dirty="0"/>
              <a:t>W</a:t>
            </a:r>
            <a:r>
              <a:rPr lang="nl-NL" sz="1600" dirty="0"/>
              <a:t>e </a:t>
            </a:r>
            <a:r>
              <a:rPr lang="nl-NL" sz="1600" dirty="0" err="1"/>
              <a:t>represent</a:t>
            </a:r>
            <a:r>
              <a:rPr lang="nl-NL" sz="1600" dirty="0"/>
              <a:t> </a:t>
            </a:r>
            <a:r>
              <a:rPr lang="nl-NL" sz="1600" dirty="0" err="1"/>
              <a:t>various</a:t>
            </a:r>
            <a:r>
              <a:rPr lang="nl-NL" sz="1600" dirty="0"/>
              <a:t> disciplines, </a:t>
            </a:r>
            <a:r>
              <a:rPr lang="nl-NL" sz="1600" dirty="0" err="1"/>
              <a:t>such</a:t>
            </a:r>
            <a:r>
              <a:rPr lang="nl-NL" sz="1600" dirty="0"/>
              <a:t> as Media Studies, Computer </a:t>
            </a:r>
            <a:r>
              <a:rPr lang="nl-NL" sz="1600" dirty="0" err="1"/>
              <a:t>Science</a:t>
            </a:r>
            <a:r>
              <a:rPr lang="nl-NL" sz="1600" dirty="0"/>
              <a:t>, Web </a:t>
            </a:r>
            <a:r>
              <a:rPr lang="nl-NL" sz="1600" dirty="0" err="1"/>
              <a:t>Science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Information </a:t>
            </a:r>
            <a:r>
              <a:rPr lang="nl-NL" sz="1600" dirty="0" err="1"/>
              <a:t>Law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r>
              <a:rPr lang="nl-NL" sz="1600" dirty="0"/>
              <a:t>We are </a:t>
            </a:r>
            <a:r>
              <a:rPr lang="nl-NL" sz="1600" dirty="0" err="1"/>
              <a:t>involved</a:t>
            </a:r>
            <a:r>
              <a:rPr lang="nl-NL" sz="1600" dirty="0"/>
              <a:t> in a </a:t>
            </a:r>
            <a:r>
              <a:rPr lang="nl-NL" sz="1600" dirty="0" err="1"/>
              <a:t>wide</a:t>
            </a:r>
            <a:r>
              <a:rPr lang="nl-NL" sz="1600" dirty="0"/>
              <a:t> range of research </a:t>
            </a:r>
            <a:r>
              <a:rPr lang="nl-NL" sz="1600" dirty="0" err="1"/>
              <a:t>projects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operate</a:t>
            </a:r>
            <a:r>
              <a:rPr lang="nl-NL" sz="1600" dirty="0"/>
              <a:t> a labs environment </a:t>
            </a:r>
            <a:r>
              <a:rPr lang="nl-NL" sz="1600" dirty="0" err="1"/>
              <a:t>that</a:t>
            </a:r>
            <a:r>
              <a:rPr lang="nl-NL" sz="1600" dirty="0"/>
              <a:t> </a:t>
            </a:r>
            <a:r>
              <a:rPr lang="nl-NL" sz="1600" dirty="0" err="1"/>
              <a:t>allows</a:t>
            </a:r>
            <a:r>
              <a:rPr lang="nl-NL" sz="1600" dirty="0"/>
              <a:t> </a:t>
            </a:r>
            <a:r>
              <a:rPr lang="nl-NL" sz="1600" dirty="0" err="1"/>
              <a:t>researchers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deploy</a:t>
            </a:r>
            <a:r>
              <a:rPr lang="nl-NL" sz="1600" dirty="0"/>
              <a:t> large-</a:t>
            </a:r>
            <a:r>
              <a:rPr lang="nl-NL" sz="1600" dirty="0" err="1"/>
              <a:t>scale</a:t>
            </a:r>
            <a:r>
              <a:rPr lang="nl-NL" sz="1600" dirty="0"/>
              <a:t> </a:t>
            </a:r>
            <a:r>
              <a:rPr lang="nl-NL" sz="1600" dirty="0" err="1"/>
              <a:t>experiments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r>
              <a:rPr lang="nl-NL" sz="1600" dirty="0" err="1"/>
              <a:t>They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use</a:t>
            </a:r>
            <a:r>
              <a:rPr lang="nl-NL" sz="1600" dirty="0"/>
              <a:t> state of the art hardware </a:t>
            </a:r>
            <a:r>
              <a:rPr lang="nl-NL" sz="1600" dirty="0" err="1"/>
              <a:t>and</a:t>
            </a:r>
            <a:r>
              <a:rPr lang="nl-NL" sz="1600" dirty="0"/>
              <a:t> a range of software tools </a:t>
            </a:r>
            <a:r>
              <a:rPr lang="nl-NL" sz="1600" dirty="0" err="1"/>
              <a:t>and</a:t>
            </a:r>
            <a:r>
              <a:rPr lang="nl-NL" sz="1600" dirty="0"/>
              <a:t> we have a  </a:t>
            </a:r>
            <a:r>
              <a:rPr lang="nl-NL" sz="1600" dirty="0" err="1"/>
              <a:t>core</a:t>
            </a:r>
            <a:r>
              <a:rPr lang="nl-NL" sz="1600" dirty="0"/>
              <a:t> team of </a:t>
            </a:r>
            <a:r>
              <a:rPr lang="nl-NL" sz="1600" dirty="0" err="1"/>
              <a:t>back-end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front-end </a:t>
            </a:r>
            <a:r>
              <a:rPr lang="nl-NL" sz="1600" dirty="0" err="1"/>
              <a:t>developers</a:t>
            </a:r>
            <a:r>
              <a:rPr lang="nl-NL" sz="1600" dirty="0"/>
              <a:t> </a:t>
            </a:r>
            <a:r>
              <a:rPr lang="nl-NL" sz="1600" dirty="0" err="1"/>
              <a:t>available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collaborate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researchers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r>
              <a:rPr lang="nl-NL" sz="1600" dirty="0"/>
              <a:t>The policy of Sound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Vision</a:t>
            </a:r>
            <a:r>
              <a:rPr lang="nl-NL" sz="1600" dirty="0"/>
              <a:t> is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publish</a:t>
            </a:r>
            <a:r>
              <a:rPr lang="nl-NL" sz="1600" dirty="0"/>
              <a:t> software </a:t>
            </a:r>
            <a:r>
              <a:rPr lang="nl-NL" sz="1600" dirty="0" err="1"/>
              <a:t>under</a:t>
            </a:r>
            <a:r>
              <a:rPr lang="nl-NL" sz="1600" dirty="0"/>
              <a:t> open </a:t>
            </a:r>
            <a:r>
              <a:rPr lang="nl-NL" sz="1600" dirty="0" err="1"/>
              <a:t>licences</a:t>
            </a:r>
            <a:r>
              <a:rPr lang="nl-NL" sz="1600" dirty="0"/>
              <a:t> on </a:t>
            </a:r>
            <a:r>
              <a:rPr lang="nl-NL" sz="1600" dirty="0" err="1"/>
              <a:t>publicly</a:t>
            </a:r>
            <a:r>
              <a:rPr lang="nl-NL" sz="1600" dirty="0"/>
              <a:t> </a:t>
            </a:r>
            <a:r>
              <a:rPr lang="nl-NL" sz="1600" dirty="0" err="1"/>
              <a:t>available</a:t>
            </a:r>
            <a:r>
              <a:rPr lang="nl-NL" sz="1600" dirty="0"/>
              <a:t> </a:t>
            </a:r>
            <a:r>
              <a:rPr lang="nl-NL" sz="1600" dirty="0" err="1"/>
              <a:t>repositories</a:t>
            </a:r>
            <a:r>
              <a:rPr lang="nl-NL" sz="1600" dirty="0"/>
              <a:t>. </a:t>
            </a:r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err="1" smtClean="0"/>
              <a:t>Other</a:t>
            </a:r>
            <a:r>
              <a:rPr lang="nl-NL" sz="1600" dirty="0" smtClean="0"/>
              <a:t> tool </a:t>
            </a:r>
            <a:r>
              <a:rPr lang="nl-NL" sz="1600" dirty="0" err="1" smtClean="0"/>
              <a:t>inventories</a:t>
            </a:r>
            <a:r>
              <a:rPr lang="nl-NL" sz="1600" baseline="0" dirty="0" smtClean="0"/>
              <a:t> we </a:t>
            </a:r>
            <a:r>
              <a:rPr lang="nl-NL" sz="1600" baseline="0" dirty="0" err="1" smtClean="0"/>
              <a:t>maintain</a:t>
            </a:r>
            <a:r>
              <a:rPr lang="nl-NL" sz="1600" baseline="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nl-NL" sz="1600" baseline="0" dirty="0" smtClean="0"/>
              <a:t>PrestoCentre</a:t>
            </a:r>
          </a:p>
          <a:p>
            <a:pPr marL="285750" indent="-285750">
              <a:buFontTx/>
              <a:buChar char="-"/>
            </a:pPr>
            <a:r>
              <a:rPr lang="nl-NL" sz="1600" baseline="0" dirty="0" smtClean="0"/>
              <a:t>Open Images</a:t>
            </a:r>
          </a:p>
          <a:p>
            <a:pPr marL="285750" indent="-285750">
              <a:buFontTx/>
              <a:buChar char="-"/>
            </a:pPr>
            <a:r>
              <a:rPr lang="nl-NL" sz="1600" baseline="0" dirty="0" smtClean="0"/>
              <a:t>FLOSS Inventory</a:t>
            </a:r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3A127-0223-F546-8F72-C77C69DA650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93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over File Maintenance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Audiovisual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AV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memory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respect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(content +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order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appropriateness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long-term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we have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safeguard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inutility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track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formats -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taken up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[1]</a:t>
            </a:r>
            <a:b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most important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long-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is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tactic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normalising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files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file types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managing these files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haphazard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bulk monitoring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bulk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dirty="0" smtClean="0"/>
          </a:p>
          <a:p>
            <a:endParaRPr lang="nl-NL" dirty="0" smtClean="0"/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checker: </a:t>
            </a:r>
            <a:endParaRPr lang="nl-NL" dirty="0" smtClean="0"/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file has been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standard file format,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nl-NL" dirty="0" smtClean="0">
              <a:effectLst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file matches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criteria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long-term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memory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nl-NL" dirty="0" smtClean="0">
              <a:effectLst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human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deviate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standard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criteria,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l-NL" dirty="0" smtClean="0">
              <a:effectLst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 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file. 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files we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FFv1 or V210 or IMF or MXF 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whatever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born digital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file is mal-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annoying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padding byte error in mono WAV files), we want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or 500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 we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correct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error (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flaw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As  PREMIS event?), we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dirty="0" smtClean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30808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checker software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PREFORMA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intended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Open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System (OAIS) Reference Frame-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[19]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user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memory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part of the PREFORMA consortium.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23227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65100" y="798513"/>
            <a:ext cx="6807200" cy="382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73387" y="4866344"/>
            <a:ext cx="5191392" cy="4627015"/>
          </a:xfrm>
          <a:prstGeom prst="rect">
            <a:avLst/>
          </a:prstGeom>
          <a:noFill/>
          <a:ln>
            <a:noFill/>
          </a:ln>
        </p:spPr>
        <p:txBody>
          <a:bodyPr lIns="96362" tIns="48168" rIns="96362" bIns="4816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partners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Italy, Sweden, Belgium, Germany, Greece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Spain we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Pre-Commercial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Procurement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project PREFORMA.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nl-NL"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co-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European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Commission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FP7-ICT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7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nl-NL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700" dirty="0"/>
              <a:t>a </a:t>
            </a:r>
            <a:r>
              <a:rPr lang="nl-NL" sz="1700" dirty="0"/>
              <a:t>win-win </a:t>
            </a:r>
            <a:r>
              <a:rPr lang="nl-NL" sz="1700" dirty="0" err="1"/>
              <a:t>situation</a:t>
            </a:r>
            <a:r>
              <a:rPr lang="nl-NL" sz="1700" dirty="0"/>
              <a:t> in </a:t>
            </a:r>
            <a:r>
              <a:rPr lang="nl-NL" sz="1700" dirty="0" err="1"/>
              <a:t>which</a:t>
            </a:r>
            <a:r>
              <a:rPr lang="nl-NL" sz="1700" dirty="0"/>
              <a:t> memory </a:t>
            </a:r>
            <a:r>
              <a:rPr lang="nl-NL" sz="1700" dirty="0" err="1"/>
              <a:t>institutions</a:t>
            </a:r>
            <a:r>
              <a:rPr lang="nl-NL" sz="1700" dirty="0"/>
              <a:t>' professional </a:t>
            </a:r>
            <a:r>
              <a:rPr lang="nl-NL" sz="1700" dirty="0" err="1"/>
              <a:t>knowledge</a:t>
            </a:r>
            <a:r>
              <a:rPr lang="nl-NL" sz="1700" dirty="0"/>
              <a:t> </a:t>
            </a:r>
            <a:r>
              <a:rPr lang="nl-NL" sz="1700" dirty="0"/>
              <a:t>is </a:t>
            </a:r>
            <a:r>
              <a:rPr lang="nl-NL" sz="1700" dirty="0" err="1"/>
              <a:t>matched</a:t>
            </a:r>
            <a:r>
              <a:rPr lang="nl-NL" sz="1700" dirty="0"/>
              <a:t> </a:t>
            </a:r>
            <a:r>
              <a:rPr lang="nl-NL" sz="1700" dirty="0" err="1"/>
              <a:t>with</a:t>
            </a:r>
            <a:r>
              <a:rPr lang="nl-NL" sz="1700" dirty="0"/>
              <a:t> </a:t>
            </a:r>
            <a:r>
              <a:rPr lang="nl-NL" sz="1700" dirty="0" err="1"/>
              <a:t>suppliers</a:t>
            </a:r>
            <a:r>
              <a:rPr lang="nl-NL" sz="1700" dirty="0"/>
              <a:t>' skills </a:t>
            </a:r>
            <a:r>
              <a:rPr lang="nl-NL" sz="1700" dirty="0"/>
              <a:t>in the </a:t>
            </a:r>
            <a:r>
              <a:rPr lang="nl-NL" sz="1700" dirty="0" err="1"/>
              <a:t>development</a:t>
            </a:r>
            <a:r>
              <a:rPr lang="nl-NL" sz="1700" dirty="0"/>
              <a:t> </a:t>
            </a:r>
            <a:r>
              <a:rPr lang="nl-NL" sz="1700" dirty="0" err="1"/>
              <a:t>and</a:t>
            </a:r>
            <a:r>
              <a:rPr lang="nl-NL" sz="1700" dirty="0"/>
              <a:t> promotion of </a:t>
            </a:r>
            <a:r>
              <a:rPr lang="nl-NL" sz="1700" dirty="0"/>
              <a:t>new </a:t>
            </a:r>
            <a:r>
              <a:rPr lang="nl-NL" sz="1700" dirty="0" err="1"/>
              <a:t>products</a:t>
            </a:r>
            <a:r>
              <a:rPr lang="nl-NL" sz="17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nl-NL"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nl-NL" sz="1700" dirty="0"/>
              <a:t>The </a:t>
            </a:r>
            <a:r>
              <a:rPr lang="nl-NL" sz="1700" dirty="0" err="1"/>
              <a:t>main</a:t>
            </a:r>
            <a:r>
              <a:rPr lang="nl-NL" sz="1700" dirty="0"/>
              <a:t> </a:t>
            </a:r>
            <a:r>
              <a:rPr lang="nl-NL" sz="1700" dirty="0" err="1"/>
              <a:t>objective</a:t>
            </a:r>
            <a:r>
              <a:rPr lang="nl-NL" sz="1700" dirty="0"/>
              <a:t> of the pre-commercial-</a:t>
            </a:r>
            <a:r>
              <a:rPr lang="nl-NL" sz="1700" dirty="0" err="1"/>
              <a:t>procurement</a:t>
            </a:r>
            <a:r>
              <a:rPr lang="nl-NL" sz="1700" dirty="0"/>
              <a:t> is the </a:t>
            </a:r>
            <a:r>
              <a:rPr lang="nl-NL" sz="1700" dirty="0" err="1"/>
              <a:t>development</a:t>
            </a:r>
            <a:r>
              <a:rPr lang="nl-NL" sz="1700" dirty="0"/>
              <a:t> </a:t>
            </a:r>
            <a:r>
              <a:rPr lang="nl-NL" sz="1700" dirty="0" err="1"/>
              <a:t>and</a:t>
            </a:r>
            <a:r>
              <a:rPr lang="nl-NL" sz="1700" dirty="0"/>
              <a:t> </a:t>
            </a:r>
            <a:r>
              <a:rPr lang="nl-NL" sz="1700" dirty="0" err="1"/>
              <a:t>deployment</a:t>
            </a:r>
            <a:r>
              <a:rPr lang="nl-NL" sz="1700" dirty="0"/>
              <a:t> of </a:t>
            </a:r>
            <a:r>
              <a:rPr lang="nl-NL" sz="1700" dirty="0" err="1"/>
              <a:t>an</a:t>
            </a:r>
            <a:r>
              <a:rPr lang="nl-NL" sz="1700" dirty="0"/>
              <a:t> open source, software </a:t>
            </a:r>
            <a:r>
              <a:rPr lang="nl-NL" sz="1700" dirty="0" err="1"/>
              <a:t>licensed</a:t>
            </a:r>
            <a:r>
              <a:rPr lang="nl-NL" sz="1700" dirty="0"/>
              <a:t>, </a:t>
            </a:r>
            <a:r>
              <a:rPr lang="nl-NL" sz="1700" dirty="0" err="1"/>
              <a:t>reference</a:t>
            </a:r>
            <a:r>
              <a:rPr lang="nl-NL" sz="1700" dirty="0"/>
              <a:t> </a:t>
            </a:r>
            <a:r>
              <a:rPr lang="nl-NL" sz="1700" dirty="0" err="1"/>
              <a:t>implementation</a:t>
            </a:r>
            <a:r>
              <a:rPr lang="nl-NL" sz="1700" dirty="0"/>
              <a:t> </a:t>
            </a:r>
            <a:r>
              <a:rPr lang="nl-NL" sz="1700" dirty="0" err="1"/>
              <a:t>for</a:t>
            </a:r>
            <a:r>
              <a:rPr lang="nl-NL" sz="1700" dirty="0"/>
              <a:t> file format </a:t>
            </a:r>
            <a:r>
              <a:rPr lang="nl-NL" sz="1700" dirty="0" err="1"/>
              <a:t>standards</a:t>
            </a:r>
            <a:r>
              <a:rPr lang="nl-NL" sz="1700" dirty="0"/>
              <a:t> </a:t>
            </a:r>
            <a:r>
              <a:rPr lang="nl-NL" sz="1700" dirty="0" err="1"/>
              <a:t>aimed</a:t>
            </a:r>
            <a:r>
              <a:rPr lang="nl-NL" sz="1700" dirty="0"/>
              <a:t> at </a:t>
            </a:r>
            <a:r>
              <a:rPr lang="nl-NL" sz="1700" dirty="0" err="1"/>
              <a:t>any</a:t>
            </a:r>
            <a:r>
              <a:rPr lang="nl-NL" sz="1700" dirty="0"/>
              <a:t> memory </a:t>
            </a:r>
            <a:r>
              <a:rPr lang="nl-NL" sz="1700" dirty="0" err="1"/>
              <a:t>institution</a:t>
            </a:r>
            <a:r>
              <a:rPr lang="nl-NL" sz="1700" dirty="0"/>
              <a:t> </a:t>
            </a:r>
            <a:r>
              <a:rPr lang="nl-NL" sz="1700" dirty="0" err="1"/>
              <a:t>wishing</a:t>
            </a:r>
            <a:r>
              <a:rPr lang="nl-NL" sz="1700" dirty="0"/>
              <a:t> </a:t>
            </a:r>
            <a:r>
              <a:rPr lang="nl-NL" sz="1700" dirty="0" err="1"/>
              <a:t>to</a:t>
            </a:r>
            <a:r>
              <a:rPr lang="nl-NL" sz="1700" dirty="0"/>
              <a:t> check </a:t>
            </a:r>
            <a:r>
              <a:rPr lang="nl-NL" sz="1700" dirty="0" err="1"/>
              <a:t>conformance</a:t>
            </a:r>
            <a:r>
              <a:rPr lang="nl-NL" sz="1700" dirty="0"/>
              <a:t> </a:t>
            </a:r>
            <a:r>
              <a:rPr lang="nl-NL" sz="1700" dirty="0" err="1"/>
              <a:t>with</a:t>
            </a:r>
            <a:r>
              <a:rPr lang="nl-NL" sz="1700" dirty="0"/>
              <a:t> a </a:t>
            </a:r>
            <a:r>
              <a:rPr lang="nl-NL" sz="1700" dirty="0" err="1"/>
              <a:t>specific</a:t>
            </a:r>
            <a:r>
              <a:rPr lang="nl-NL" sz="1700" dirty="0"/>
              <a:t> standard.</a:t>
            </a:r>
            <a:endParaRPr lang="nl-NL"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media types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PREFORMA are: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PDF/A [20–22];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uncompressed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TIFF [17,18];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audio-video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audiovisual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uncompressed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LPCM [15]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MKV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wrapping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audio-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video-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file. </a:t>
            </a:r>
            <a:endParaRPr lang="nl-NL" dirty="0" smtClean="0"/>
          </a:p>
          <a:p>
            <a:endParaRPr lang="nl-NL" dirty="0" smtClean="0"/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long-term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digital video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ideo container"/>
              </a:rPr>
              <a:t>container formats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audio/video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 consensus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format 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video.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[6]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proclaimed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Motion JPEG 2000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lossless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[7]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uncompressed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video.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[8]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FFV1 has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[3]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[9]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comparable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JPEG 2000 </a:t>
            </a:r>
            <a:r>
              <a:rPr lang="nl-NL" sz="7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lossless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computing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long-term storage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extensive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broadcast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ethnographic-recordings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nl-NL" sz="7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favored</a:t>
            </a:r>
            <a:r>
              <a:rPr lang="nl-NL" sz="7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7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lossless</a:t>
            </a:r>
            <a:r>
              <a:rPr lang="nl-NL" sz="7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 </a:t>
            </a:r>
            <a:r>
              <a:rPr lang="nl-NL" sz="7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"Federal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Digitization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(FADGI) team.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[10]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[11]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format option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long-term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on sites of the</a:t>
            </a:r>
            <a:r>
              <a:rPr lang="nl-NL" dirty="0" smtClean="0"/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U.S. Library of Congress"/>
              </a:rPr>
              <a:t>U.S. Library of Congress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[9]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[16]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State Records Authority of New South Wales"/>
              </a:rPr>
              <a:t>State Records NSW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[6]</a:t>
            </a:r>
            <a:r>
              <a:rPr lang="nl-NL" dirty="0" smtClean="0"/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</a:t>
            </a:r>
            <a:r>
              <a:rPr lang="nl-NL" dirty="0" smtClean="0"/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Society of American Archivists"/>
              </a:rPr>
              <a:t>Society of American Archivists</a:t>
            </a:r>
            <a:r>
              <a:rPr lang="nl-NL" dirty="0" smtClean="0"/>
              <a:t> 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paper in August 2014,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suggesting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 as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video.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[17]</a:t>
            </a:r>
            <a:endParaRPr lang="nl-NL" sz="70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70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NL" sz="7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</a:t>
            </a:r>
            <a:r>
              <a:rPr lang="nl-NL" sz="7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at the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U.S. Library of Congress"/>
              </a:rPr>
              <a:t>U.S. Library of Congress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Audio Video Interleave"/>
              </a:rPr>
              <a:t>AVI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Matroska"/>
              </a:rPr>
              <a:t>Matroska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common container formats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FFV1.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[18]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[19]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7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of </a:t>
            </a:r>
            <a:r>
              <a:rPr lang="nl-NL" sz="7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nl-NL" sz="7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nl-NL" sz="7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7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7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</a:t>
            </a:r>
          </a:p>
          <a:p>
            <a:r>
              <a:rPr lang="nl-NL" dirty="0" smtClean="0"/>
              <a:t>United </a:t>
            </a:r>
            <a:r>
              <a:rPr lang="nl-NL" dirty="0" err="1" smtClean="0"/>
              <a:t>Kingdom</a:t>
            </a:r>
            <a:r>
              <a:rPr lang="nl-NL" dirty="0" smtClean="0"/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The National Archives (United Kingdom)"/>
              </a:rPr>
              <a:t>The National Archives (United Kingdom)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Canada 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of Vancouver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Archives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[20]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[21]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[22]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Museum Victoria"/>
              </a:rPr>
              <a:t>Museum Victoria (Australia)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United </a:t>
            </a:r>
            <a:r>
              <a:rPr lang="nl-NL" dirty="0" err="1" smtClean="0"/>
              <a:t>States</a:t>
            </a:r>
            <a:r>
              <a:rPr lang="nl-NL" dirty="0" smtClean="0"/>
              <a:t>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United States National Library of Medicine"/>
              </a:rPr>
              <a:t>National Library of Medicine (Washington DC)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University of Notre Dame"/>
              </a:rPr>
              <a:t>University of Notre Dame Archives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University of Texas at Austin"/>
              </a:rPr>
              <a:t>University of Texas Libraries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(FFV1 in MKV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DVD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/>
              </a:rPr>
              <a:t>[23]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Indiana University"/>
              </a:rPr>
              <a:t>Indiana University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/>
              </a:rPr>
              <a:t>[13]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Austria </a:t>
            </a:r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Mumok"/>
              </a:rPr>
              <a:t>Austrian Museum of Modern Art (MuMoK)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art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Danube University Krems"/>
              </a:rPr>
              <a:t>Danube University Krems (Lower Austria/Niederösterreich)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Filmarchiv Austria"/>
              </a:rPr>
              <a:t>Filmarchiv Austria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Austrian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Film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)]]: For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telecined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DigiBeta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copies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films.</a:t>
            </a:r>
          </a:p>
          <a:p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Landesmuseum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Niederösterreich</a:t>
            </a:r>
            <a:r>
              <a:rPr lang="nl-NL" sz="7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nl-NL" sz="70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de:Landesmuseum Niederösterreich"/>
              </a:rPr>
              <a:t>de</a:t>
            </a:r>
            <a:r>
              <a:rPr lang="nl-NL" sz="7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(State Museum of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Austria)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/>
              </a:rPr>
              <a:t>[24]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7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Österreichische Mediathek"/>
              </a:rPr>
              <a:t>Österreichische Mediathek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Austria's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audio/video </a:t>
            </a:r>
            <a:r>
              <a:rPr lang="nl-NL" sz="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</a:t>
            </a:r>
            <a:r>
              <a:rPr lang="nl-NL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/>
              </a:rPr>
              <a:t>[25]</a:t>
            </a:r>
            <a:r>
              <a:rPr lang="nl-NL" sz="70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/>
              </a:rPr>
              <a:t>[26]</a:t>
            </a:r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70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7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3002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73387" y="4866344"/>
            <a:ext cx="5191392" cy="4627015"/>
          </a:xfrm>
          <a:prstGeom prst="rect">
            <a:avLst/>
          </a:prstGeom>
          <a:noFill/>
          <a:ln>
            <a:noFill/>
          </a:ln>
        </p:spPr>
        <p:txBody>
          <a:bodyPr lIns="96362" tIns="96362" rIns="96362" bIns="96362" anchor="t" anchorCtr="0">
            <a:noAutofit/>
          </a:bodyPr>
          <a:lstStyle/>
          <a:p>
            <a:r>
              <a:rPr lang="nl-NL" sz="1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Deciding</a:t>
            </a:r>
            <a:r>
              <a:rPr lang="nl-NL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nl-NL" sz="1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nl-NL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 source </a:t>
            </a:r>
            <a:r>
              <a:rPr lang="nl-NL" sz="1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r>
              <a:rPr lang="nl-NL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format </a:t>
            </a:r>
            <a:r>
              <a:rPr lang="nl-NL" sz="1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</a:t>
            </a:r>
            <a:r>
              <a:rPr lang="nl-NL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l-NL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video was more </a:t>
            </a:r>
            <a:r>
              <a:rPr lang="nl-NL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complicated</a:t>
            </a:r>
            <a:r>
              <a:rPr lang="nl-NL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nl-NL" dirty="0"/>
              <a:t>For the AV RECORDS the </a:t>
            </a:r>
            <a:r>
              <a:rPr lang="nl-NL" dirty="0" err="1"/>
              <a:t>standards</a:t>
            </a:r>
            <a:r>
              <a:rPr lang="nl-NL" dirty="0"/>
              <a:t> </a:t>
            </a:r>
            <a:r>
              <a:rPr lang="nl-NL" dirty="0" err="1"/>
              <a:t>specifications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checked</a:t>
            </a:r>
            <a:r>
              <a:rPr lang="nl-NL" dirty="0"/>
              <a:t> </a:t>
            </a:r>
            <a:r>
              <a:rPr lang="nl-NL" dirty="0" err="1" smtClean="0"/>
              <a:t>werea</a:t>
            </a:r>
            <a:r>
              <a:rPr lang="nl-NL" dirty="0" smtClean="0"/>
              <a:t> </a:t>
            </a:r>
            <a:r>
              <a:rPr lang="nl-NL" dirty="0" err="1"/>
              <a:t>combination</a:t>
            </a:r>
            <a:r>
              <a:rPr lang="nl-NL" dirty="0"/>
              <a:t> of:</a:t>
            </a:r>
          </a:p>
          <a:p>
            <a:r>
              <a:rPr lang="nl-NL" dirty="0"/>
              <a:t>​</a:t>
            </a:r>
            <a:r>
              <a:rPr lang="nl-NL" dirty="0" err="1"/>
              <a:t>Wrapper</a:t>
            </a:r>
            <a:r>
              <a:rPr lang="nl-NL" dirty="0"/>
              <a:t>: MKV (http://</a:t>
            </a:r>
            <a:r>
              <a:rPr lang="nl-NL" dirty="0" err="1"/>
              <a:t>www.matroska.org</a:t>
            </a:r>
            <a:r>
              <a:rPr lang="nl-NL" dirty="0"/>
              <a:t>/</a:t>
            </a:r>
            <a:r>
              <a:rPr lang="nl-NL" dirty="0" err="1"/>
              <a:t>technical</a:t>
            </a:r>
            <a:r>
              <a:rPr lang="nl-NL" dirty="0"/>
              <a:t>/</a:t>
            </a:r>
            <a:r>
              <a:rPr lang="nl-NL" dirty="0" err="1"/>
              <a:t>index.html</a:t>
            </a:r>
            <a:r>
              <a:rPr lang="nl-NL" dirty="0"/>
              <a:t>)</a:t>
            </a:r>
          </a:p>
          <a:p>
            <a:r>
              <a:rPr lang="nl-NL" dirty="0"/>
              <a:t>​</a:t>
            </a:r>
            <a:r>
              <a:rPr lang="nl-NL" dirty="0" err="1"/>
              <a:t>Wrapper</a:t>
            </a:r>
            <a:r>
              <a:rPr lang="nl-NL" dirty="0"/>
              <a:t>: </a:t>
            </a:r>
            <a:r>
              <a:rPr lang="nl-NL" dirty="0" err="1"/>
              <a:t>Ogg</a:t>
            </a:r>
            <a:r>
              <a:rPr lang="nl-NL" dirty="0"/>
              <a:t> (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xiph.org</a:t>
            </a:r>
            <a:r>
              <a:rPr lang="nl-NL" dirty="0"/>
              <a:t>/</a:t>
            </a:r>
            <a:r>
              <a:rPr lang="nl-NL" dirty="0" err="1"/>
              <a:t>ogg</a:t>
            </a:r>
            <a:r>
              <a:rPr lang="nl-NL" dirty="0"/>
              <a:t>/</a:t>
            </a:r>
            <a:r>
              <a:rPr lang="nl-NL" dirty="0" err="1"/>
              <a:t>doc</a:t>
            </a:r>
            <a:r>
              <a:rPr lang="nl-NL" dirty="0"/>
              <a:t>/)</a:t>
            </a:r>
          </a:p>
          <a:p>
            <a:r>
              <a:rPr lang="nl-NL" dirty="0"/>
              <a:t>​Video </a:t>
            </a:r>
            <a:r>
              <a:rPr lang="nl-NL" dirty="0" err="1"/>
              <a:t>encoding</a:t>
            </a:r>
            <a:r>
              <a:rPr lang="nl-NL" dirty="0"/>
              <a:t>: </a:t>
            </a:r>
            <a:r>
              <a:rPr lang="nl-NL" dirty="0" err="1"/>
              <a:t>Lossless</a:t>
            </a:r>
            <a:r>
              <a:rPr lang="nl-NL" dirty="0"/>
              <a:t> JPEG2000 (ISO/IEC 15444-1:2004)</a:t>
            </a:r>
          </a:p>
          <a:p>
            <a:r>
              <a:rPr lang="nl-NL" dirty="0"/>
              <a:t>​Video </a:t>
            </a:r>
            <a:r>
              <a:rPr lang="nl-NL" dirty="0" err="1"/>
              <a:t>encoding</a:t>
            </a:r>
            <a:r>
              <a:rPr lang="nl-NL" dirty="0"/>
              <a:t>: </a:t>
            </a:r>
            <a:r>
              <a:rPr lang="nl-NL" dirty="0" err="1"/>
              <a:t>Lossless</a:t>
            </a:r>
            <a:r>
              <a:rPr lang="nl-NL" dirty="0"/>
              <a:t> FFV1 (http://</a:t>
            </a:r>
            <a:r>
              <a:rPr lang="nl-NL" dirty="0" err="1"/>
              <a:t>www.ffmpeg.org</a:t>
            </a:r>
            <a:r>
              <a:rPr lang="nl-NL" dirty="0"/>
              <a:t>/~</a:t>
            </a:r>
            <a:r>
              <a:rPr lang="nl-NL" dirty="0" err="1"/>
              <a:t>michael</a:t>
            </a:r>
            <a:r>
              <a:rPr lang="nl-NL" dirty="0"/>
              <a:t>/ffv1.html)</a:t>
            </a:r>
          </a:p>
          <a:p>
            <a:r>
              <a:rPr lang="nl-NL" dirty="0"/>
              <a:t>​Video </a:t>
            </a:r>
            <a:r>
              <a:rPr lang="nl-NL" dirty="0" err="1"/>
              <a:t>encoding</a:t>
            </a:r>
            <a:r>
              <a:rPr lang="nl-NL" dirty="0"/>
              <a:t>: </a:t>
            </a:r>
            <a:r>
              <a:rPr lang="nl-NL" dirty="0" err="1"/>
              <a:t>Lossless</a:t>
            </a:r>
            <a:r>
              <a:rPr lang="nl-NL" dirty="0"/>
              <a:t> Dirac v2.2.3 (http://</a:t>
            </a:r>
            <a:r>
              <a:rPr lang="nl-NL" dirty="0" err="1"/>
              <a:t>diracvideo.org</a:t>
            </a:r>
            <a:r>
              <a:rPr lang="nl-NL" dirty="0"/>
              <a:t>/download/</a:t>
            </a:r>
            <a:r>
              <a:rPr lang="nl-NL" dirty="0" err="1"/>
              <a:t>specification</a:t>
            </a:r>
            <a:r>
              <a:rPr lang="nl-NL" dirty="0"/>
              <a:t>/</a:t>
            </a:r>
            <a:r>
              <a:rPr lang="nl-NL" dirty="0" err="1"/>
              <a:t>dirac-spec-latest.pdf</a:t>
            </a:r>
            <a:r>
              <a:rPr lang="nl-NL" dirty="0"/>
              <a:t>)</a:t>
            </a:r>
          </a:p>
          <a:p>
            <a:r>
              <a:rPr lang="nl-NL" dirty="0"/>
              <a:t>​Audio </a:t>
            </a:r>
            <a:r>
              <a:rPr lang="nl-NL" dirty="0" err="1"/>
              <a:t>encoding</a:t>
            </a:r>
            <a:r>
              <a:rPr lang="nl-NL" dirty="0"/>
              <a:t>: </a:t>
            </a:r>
            <a:r>
              <a:rPr lang="nl-NL" dirty="0" err="1"/>
              <a:t>Linear</a:t>
            </a:r>
            <a:r>
              <a:rPr lang="nl-NL" dirty="0"/>
              <a:t> PCM (IEC 60958-1 ed3.1 </a:t>
            </a:r>
            <a:r>
              <a:rPr lang="nl-NL" dirty="0" err="1"/>
              <a:t>Consol</a:t>
            </a:r>
            <a:r>
              <a:rPr lang="nl-NL" dirty="0"/>
              <a:t>. </a:t>
            </a:r>
            <a:r>
              <a:rPr lang="nl-NL" dirty="0" err="1"/>
              <a:t>with</a:t>
            </a:r>
            <a:r>
              <a:rPr lang="nl-NL" dirty="0"/>
              <a:t> am1: 2014)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08154" y="797762"/>
            <a:ext cx="6921859" cy="38292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EB68-851B-48A6-B0CE-1C6537B45214}" type="slidenum">
              <a:rPr lang="nl-NL" altLang="nl-NL" smtClean="0"/>
              <a:pPr/>
              <a:t>9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3193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973387" y="4866344"/>
            <a:ext cx="5191392" cy="4627015"/>
          </a:xfrm>
          <a:prstGeom prst="rect">
            <a:avLst/>
          </a:prstGeom>
          <a:noFill/>
          <a:ln>
            <a:noFill/>
          </a:ln>
        </p:spPr>
        <p:txBody>
          <a:bodyPr lIns="96362" tIns="96362" rIns="96362" bIns="96362" anchor="t" anchorCtr="0">
            <a:normAutofit fontScale="92500" lnSpcReduction="20000"/>
          </a:bodyPr>
          <a:lstStyle/>
          <a:p>
            <a:r>
              <a:rPr lang="nl-NL" sz="2100" dirty="0"/>
              <a:t>The </a:t>
            </a:r>
            <a:r>
              <a:rPr lang="nl-NL" sz="2100" dirty="0" err="1"/>
              <a:t>expected</a:t>
            </a:r>
            <a:r>
              <a:rPr lang="nl-NL" sz="2100" dirty="0"/>
              <a:t> </a:t>
            </a:r>
            <a:r>
              <a:rPr lang="nl-NL" sz="2100" dirty="0" err="1"/>
              <a:t>outcomes</a:t>
            </a:r>
            <a:r>
              <a:rPr lang="nl-NL" sz="2100" dirty="0"/>
              <a:t> </a:t>
            </a:r>
            <a:r>
              <a:rPr lang="nl-NL" sz="2100" dirty="0" err="1"/>
              <a:t>include</a:t>
            </a:r>
            <a:r>
              <a:rPr lang="nl-NL" sz="2100" dirty="0"/>
              <a:t>:</a:t>
            </a:r>
          </a:p>
          <a:p>
            <a:r>
              <a:rPr lang="nl-NL" sz="2100" dirty="0"/>
              <a:t>​</a:t>
            </a:r>
            <a:r>
              <a:rPr lang="nl-NL" sz="2100" dirty="0"/>
              <a:t>The </a:t>
            </a:r>
            <a:r>
              <a:rPr lang="nl-NL" sz="2100" dirty="0" err="1"/>
              <a:t>development</a:t>
            </a:r>
            <a:r>
              <a:rPr lang="nl-NL" sz="2100" dirty="0"/>
              <a:t> </a:t>
            </a:r>
            <a:r>
              <a:rPr lang="nl-NL" sz="2100" dirty="0"/>
              <a:t>of </a:t>
            </a:r>
            <a:r>
              <a:rPr lang="nl-NL" sz="2100" dirty="0" err="1"/>
              <a:t>an</a:t>
            </a:r>
            <a:r>
              <a:rPr lang="nl-NL" sz="2100" dirty="0"/>
              <a:t> open source </a:t>
            </a:r>
            <a:r>
              <a:rPr lang="nl-NL" sz="2100" dirty="0" err="1"/>
              <a:t>conformance</a:t>
            </a:r>
            <a:r>
              <a:rPr lang="nl-NL" sz="2100" dirty="0"/>
              <a:t> checker </a:t>
            </a:r>
            <a:r>
              <a:rPr lang="nl-NL" sz="2100" dirty="0" err="1"/>
              <a:t>that</a:t>
            </a:r>
            <a:r>
              <a:rPr lang="nl-NL" sz="2100" dirty="0"/>
              <a:t> checks </a:t>
            </a:r>
            <a:r>
              <a:rPr lang="nl-NL" sz="2100" dirty="0" err="1"/>
              <a:t>if</a:t>
            </a:r>
            <a:r>
              <a:rPr lang="nl-NL" sz="2100" dirty="0"/>
              <a:t> a file </a:t>
            </a:r>
            <a:r>
              <a:rPr lang="nl-NL" sz="2100" dirty="0" err="1"/>
              <a:t>complies</a:t>
            </a:r>
            <a:r>
              <a:rPr lang="nl-NL" sz="2100" dirty="0"/>
              <a:t> </a:t>
            </a:r>
            <a:r>
              <a:rPr lang="nl-NL" sz="2100" dirty="0" err="1"/>
              <a:t>with</a:t>
            </a:r>
            <a:r>
              <a:rPr lang="nl-NL" sz="2100" dirty="0"/>
              <a:t> standard </a:t>
            </a:r>
            <a:r>
              <a:rPr lang="nl-NL" sz="2100" dirty="0" err="1"/>
              <a:t>specifications</a:t>
            </a:r>
            <a:r>
              <a:rPr lang="nl-NL" sz="2100" dirty="0"/>
              <a:t>, checks </a:t>
            </a:r>
            <a:r>
              <a:rPr lang="nl-NL" sz="2100" dirty="0" err="1"/>
              <a:t>if</a:t>
            </a:r>
            <a:r>
              <a:rPr lang="nl-NL" sz="2100" dirty="0"/>
              <a:t> a file </a:t>
            </a:r>
            <a:r>
              <a:rPr lang="nl-NL" sz="2100" dirty="0" err="1"/>
              <a:t>complies</a:t>
            </a:r>
            <a:r>
              <a:rPr lang="nl-NL" sz="2100" dirty="0"/>
              <a:t> </a:t>
            </a:r>
            <a:r>
              <a:rPr lang="nl-NL" sz="2100" dirty="0" err="1"/>
              <a:t>with</a:t>
            </a:r>
            <a:r>
              <a:rPr lang="nl-NL" sz="2100" dirty="0"/>
              <a:t> the </a:t>
            </a:r>
            <a:r>
              <a:rPr lang="nl-NL" sz="2100" dirty="0" err="1"/>
              <a:t>acceptance</a:t>
            </a:r>
            <a:r>
              <a:rPr lang="nl-NL" sz="2100" dirty="0"/>
              <a:t> criteria of the memory </a:t>
            </a:r>
            <a:r>
              <a:rPr lang="nl-NL" sz="2100" dirty="0" err="1"/>
              <a:t>institution</a:t>
            </a:r>
            <a:r>
              <a:rPr lang="nl-NL" sz="2100" dirty="0"/>
              <a:t>, </a:t>
            </a:r>
            <a:r>
              <a:rPr lang="nl-NL" sz="2100" dirty="0" err="1"/>
              <a:t>reports</a:t>
            </a:r>
            <a:r>
              <a:rPr lang="nl-NL" sz="2100" dirty="0"/>
              <a:t> back </a:t>
            </a:r>
            <a:r>
              <a:rPr lang="nl-NL" sz="2100" dirty="0" err="1"/>
              <a:t>to</a:t>
            </a:r>
            <a:r>
              <a:rPr lang="nl-NL" sz="2100" dirty="0"/>
              <a:t> human </a:t>
            </a:r>
            <a:r>
              <a:rPr lang="nl-NL" sz="2100" dirty="0" err="1"/>
              <a:t>and</a:t>
            </a:r>
            <a:r>
              <a:rPr lang="nl-NL" sz="2100" dirty="0"/>
              <a:t> software </a:t>
            </a:r>
            <a:r>
              <a:rPr lang="nl-NL" sz="2100" dirty="0" err="1"/>
              <a:t>agents</a:t>
            </a:r>
            <a:r>
              <a:rPr lang="nl-NL" sz="2100" dirty="0"/>
              <a:t> </a:t>
            </a:r>
            <a:r>
              <a:rPr lang="nl-NL" sz="2100" dirty="0" err="1"/>
              <a:t>and</a:t>
            </a:r>
            <a:r>
              <a:rPr lang="nl-NL" sz="2100" dirty="0"/>
              <a:t> </a:t>
            </a:r>
            <a:r>
              <a:rPr lang="nl-NL" sz="2100" dirty="0" err="1"/>
              <a:t>perform</a:t>
            </a:r>
            <a:r>
              <a:rPr lang="nl-NL" sz="2100" dirty="0"/>
              <a:t> </a:t>
            </a:r>
            <a:r>
              <a:rPr lang="nl-NL" sz="2100" dirty="0" err="1"/>
              <a:t>simple</a:t>
            </a:r>
            <a:r>
              <a:rPr lang="nl-NL" sz="2100" dirty="0"/>
              <a:t> </a:t>
            </a:r>
            <a:r>
              <a:rPr lang="nl-NL" sz="2100" dirty="0" err="1"/>
              <a:t>fixes</a:t>
            </a:r>
            <a:r>
              <a:rPr lang="nl-NL" sz="2100" dirty="0"/>
              <a:t>.</a:t>
            </a:r>
          </a:p>
          <a:p>
            <a:r>
              <a:rPr lang="nl-NL" sz="2100" dirty="0"/>
              <a:t>​</a:t>
            </a:r>
            <a:r>
              <a:rPr lang="nl-NL" sz="2100" dirty="0" err="1"/>
              <a:t>Secondly</a:t>
            </a:r>
            <a:r>
              <a:rPr lang="nl-NL" sz="2100" dirty="0"/>
              <a:t>, the establishment </a:t>
            </a:r>
            <a:r>
              <a:rPr lang="nl-NL" sz="2100" dirty="0"/>
              <a:t>of </a:t>
            </a:r>
            <a:r>
              <a:rPr lang="nl-NL" sz="2100" dirty="0" err="1"/>
              <a:t>an</a:t>
            </a:r>
            <a:r>
              <a:rPr lang="nl-NL" sz="2100" dirty="0"/>
              <a:t> </a:t>
            </a:r>
            <a:r>
              <a:rPr lang="nl-NL" sz="2100" dirty="0" err="1"/>
              <a:t>ecosystem</a:t>
            </a:r>
            <a:r>
              <a:rPr lang="nl-NL" sz="2100" dirty="0"/>
              <a:t> </a:t>
            </a:r>
            <a:r>
              <a:rPr lang="nl-NL" sz="2100" dirty="0" err="1"/>
              <a:t>around</a:t>
            </a:r>
            <a:r>
              <a:rPr lang="nl-NL" sz="2100" dirty="0"/>
              <a:t> </a:t>
            </a:r>
            <a:r>
              <a:rPr lang="nl-NL" sz="2100" dirty="0" err="1"/>
              <a:t>an</a:t>
            </a:r>
            <a:r>
              <a:rPr lang="nl-NL" sz="2100" dirty="0"/>
              <a:t> open source </a:t>
            </a:r>
            <a:r>
              <a:rPr lang="nl-NL" sz="2100" dirty="0" err="1"/>
              <a:t>reference</a:t>
            </a:r>
            <a:r>
              <a:rPr lang="nl-NL" sz="2100" dirty="0"/>
              <a:t> </a:t>
            </a:r>
            <a:r>
              <a:rPr lang="nl-NL" sz="2100" dirty="0" err="1"/>
              <a:t>implementation</a:t>
            </a:r>
            <a:r>
              <a:rPr lang="nl-NL" sz="2100" dirty="0"/>
              <a:t> </a:t>
            </a:r>
            <a:r>
              <a:rPr lang="nl-NL" sz="2100" dirty="0" err="1"/>
              <a:t>that</a:t>
            </a:r>
            <a:r>
              <a:rPr lang="nl-NL" sz="2100" dirty="0"/>
              <a:t> </a:t>
            </a:r>
            <a:r>
              <a:rPr lang="nl-NL" sz="2100" dirty="0" err="1"/>
              <a:t>generates</a:t>
            </a:r>
            <a:r>
              <a:rPr lang="nl-NL" sz="2100" dirty="0"/>
              <a:t> </a:t>
            </a:r>
            <a:r>
              <a:rPr lang="nl-NL" sz="2100" dirty="0" err="1"/>
              <a:t>useful</a:t>
            </a:r>
            <a:r>
              <a:rPr lang="nl-NL" sz="2100" dirty="0"/>
              <a:t> feedback </a:t>
            </a:r>
            <a:r>
              <a:rPr lang="nl-NL" sz="2100" dirty="0" err="1"/>
              <a:t>for</a:t>
            </a:r>
            <a:r>
              <a:rPr lang="nl-NL" sz="2100" dirty="0"/>
              <a:t> </a:t>
            </a:r>
            <a:r>
              <a:rPr lang="nl-NL" sz="2100" dirty="0" err="1"/>
              <a:t>those</a:t>
            </a:r>
            <a:r>
              <a:rPr lang="nl-NL" sz="2100" dirty="0"/>
              <a:t> </a:t>
            </a:r>
            <a:r>
              <a:rPr lang="nl-NL" sz="2100" dirty="0" err="1"/>
              <a:t>who</a:t>
            </a:r>
            <a:r>
              <a:rPr lang="nl-NL" sz="2100" dirty="0"/>
              <a:t> control software, advances </a:t>
            </a:r>
            <a:r>
              <a:rPr lang="nl-NL" sz="2100" dirty="0" err="1"/>
              <a:t>improvement</a:t>
            </a:r>
            <a:r>
              <a:rPr lang="nl-NL" sz="2100" dirty="0"/>
              <a:t> of the standard </a:t>
            </a:r>
            <a:r>
              <a:rPr lang="nl-NL" sz="2100" dirty="0" err="1"/>
              <a:t>specification</a:t>
            </a:r>
            <a:r>
              <a:rPr lang="nl-NL" sz="2100" dirty="0"/>
              <a:t> </a:t>
            </a:r>
            <a:r>
              <a:rPr lang="nl-NL" sz="2100" dirty="0" err="1"/>
              <a:t>and</a:t>
            </a:r>
            <a:r>
              <a:rPr lang="nl-NL" sz="2100" dirty="0"/>
              <a:t> advances </a:t>
            </a:r>
            <a:r>
              <a:rPr lang="nl-NL" sz="2100" dirty="0" err="1"/>
              <a:t>development</a:t>
            </a:r>
            <a:r>
              <a:rPr lang="nl-NL" sz="2100" dirty="0"/>
              <a:t> of new business cases </a:t>
            </a:r>
            <a:r>
              <a:rPr lang="nl-NL" sz="2100" dirty="0" err="1"/>
              <a:t>for</a:t>
            </a:r>
            <a:r>
              <a:rPr lang="nl-NL" sz="2100" dirty="0"/>
              <a:t> managing </a:t>
            </a:r>
            <a:r>
              <a:rPr lang="nl-NL" sz="2100" dirty="0" err="1"/>
              <a:t>preservation</a:t>
            </a:r>
            <a:r>
              <a:rPr lang="nl-NL" sz="2100" dirty="0"/>
              <a:t> files.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nl-NL" sz="21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culture information/e-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(PREFORMA)1 project is a Pre-Commercial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(PCP) project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conformity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ingested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long-term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l-NL" sz="8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project is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source software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format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memory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wishing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conformance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checker,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set of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val-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idated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relevant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PREFORMA project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European memory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preserving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kind of data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NL" sz="800" dirty="0" smtClean="0"/>
          </a:p>
          <a:p>
            <a:endParaRPr lang="nl-NL" sz="800" dirty="0" smtClean="0"/>
          </a:p>
          <a:p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PREFORMA set-up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resources of 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variety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European Union,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financial support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resources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incentives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invite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open formats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the market. The way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of the model of a pre-commercial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R&amp;D.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close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case,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heritage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sector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specialist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pre-commercial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in PREFROMA funds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open source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Through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approach, 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providers is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fostered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providers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the well-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PDF/A standard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TI/A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TIFF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-level audiovisual files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Matroska-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wrapped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FFv1 video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codec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modulation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business model of the service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centered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solution,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solving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interoperability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nl-N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800" dirty="0" smtClean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65100" y="798513"/>
            <a:ext cx="6807200" cy="382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735282"/>
            <a:ext cx="6400800" cy="630942"/>
          </a:xfrm>
          <a:solidFill>
            <a:schemeClr val="accent1"/>
          </a:solidFill>
        </p:spPr>
        <p:txBody>
          <a:bodyPr wrap="square" lIns="72000" tIns="0" rIns="72000" bIns="0">
            <a:spAutoFit/>
          </a:bodyPr>
          <a:lstStyle>
            <a:lvl1pPr>
              <a:defRPr sz="4100"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99742"/>
            <a:ext cx="6400800" cy="1314450"/>
          </a:xfrm>
        </p:spPr>
        <p:txBody>
          <a:bodyPr/>
          <a:lstStyle>
            <a:lvl1pPr marL="0" indent="0" algn="ctr">
              <a:buNone/>
              <a:defRPr i="0"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pic>
        <p:nvPicPr>
          <p:cNvPr id="6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95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stijlen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71938" cy="3943350"/>
          </a:xfrm>
        </p:spPr>
        <p:txBody>
          <a:bodyPr/>
          <a:lstStyle>
            <a:lvl1pPr>
              <a:defRPr sz="1600">
                <a:latin typeface="AkzidenzGroteskBQ-Light" pitchFamily="2" charset="0"/>
              </a:defRPr>
            </a:lvl1pPr>
            <a:lvl2pPr>
              <a:defRPr sz="1400">
                <a:latin typeface="AkzidenzGroteskBQ-Light" pitchFamily="2" charset="0"/>
              </a:defRPr>
            </a:lvl2pPr>
            <a:lvl3pPr>
              <a:defRPr sz="1100">
                <a:latin typeface="AkzidenzGroteskBQ-Light" pitchFamily="2" charset="0"/>
              </a:defRPr>
            </a:lvl3pPr>
            <a:lvl4pPr>
              <a:defRPr sz="1000">
                <a:latin typeface="AkzidenzGroteskBQ-Light" pitchFamily="2" charset="0"/>
              </a:defRPr>
            </a:lvl4pPr>
            <a:lvl5pPr>
              <a:defRPr sz="1000">
                <a:latin typeface="AkzidenzGroteskBQ-Light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4862" y="1200150"/>
            <a:ext cx="4071938" cy="39433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40541" y="299893"/>
            <a:ext cx="5067563" cy="565539"/>
          </a:xfrm>
          <a:solidFill>
            <a:schemeClr val="accent1"/>
          </a:solidFill>
        </p:spPr>
        <p:txBody>
          <a:bodyPr wrap="square" lIns="144000" rIns="144000">
            <a:spAutoFit/>
          </a:bodyPr>
          <a:lstStyle>
            <a:lvl1pPr algn="l">
              <a:defRPr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977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(me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037"/>
            <a:ext cx="4039791" cy="48041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455"/>
            <a:ext cx="4039791" cy="296287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24" y="1151037"/>
            <a:ext cx="4041577" cy="48041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24" y="1631455"/>
            <a:ext cx="4041577" cy="296287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7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5"/>
          <p:cNvSpPr>
            <a:spLocks noGrp="1"/>
          </p:cNvSpPr>
          <p:nvPr>
            <p:ph type="title"/>
          </p:nvPr>
        </p:nvSpPr>
        <p:spPr>
          <a:xfrm>
            <a:off x="440541" y="299893"/>
            <a:ext cx="5067563" cy="565539"/>
          </a:xfrm>
          <a:solidFill>
            <a:schemeClr val="accent1"/>
          </a:solidFill>
        </p:spPr>
        <p:txBody>
          <a:bodyPr wrap="square" lIns="144000" rIns="144000">
            <a:spAutoFit/>
          </a:bodyPr>
          <a:lstStyle>
            <a:lvl1pPr algn="l">
              <a:defRPr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4594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037"/>
            <a:ext cx="4039791" cy="48041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455"/>
            <a:ext cx="4039791" cy="296287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24" y="1151037"/>
            <a:ext cx="4041577" cy="48041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24" y="1631455"/>
            <a:ext cx="4041577" cy="296287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40541" y="299893"/>
            <a:ext cx="5067563" cy="565539"/>
          </a:xfrm>
          <a:solidFill>
            <a:schemeClr val="accent1"/>
          </a:solidFill>
        </p:spPr>
        <p:txBody>
          <a:bodyPr wrap="square" lIns="144000" rIns="144000">
            <a:spAutoFit/>
          </a:bodyPr>
          <a:lstStyle>
            <a:lvl1pPr algn="l">
              <a:defRPr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4515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490"/>
            <a:ext cx="3008412" cy="87153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447" y="204490"/>
            <a:ext cx="5111353" cy="423946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076029"/>
            <a:ext cx="3008412" cy="336793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6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167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89" y="3600450"/>
            <a:ext cx="5486400" cy="425053"/>
          </a:xfrm>
        </p:spPr>
        <p:txBody>
          <a:bodyPr anchor="b"/>
          <a:lstStyle>
            <a:lvl1pPr algn="l">
              <a:defRPr sz="1100" b="1">
                <a:latin typeface="AkzidenzGroteskBQ-Light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89" y="459879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lvl="0"/>
            <a:r>
              <a:rPr lang="nl-NL" noProof="0" smtClean="0">
                <a:sym typeface="Arial" charset="0"/>
              </a:rPr>
              <a:t>Sleep de afbeelding naar de tijdelijke aanduiding of klik op het pictogram als u een afbeelding wilt toevoegen</a:t>
            </a:r>
            <a:endParaRPr lang="nl-NL" noProof="0" dirty="0" smtClean="0">
              <a:sym typeface="Arial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89" y="4025503"/>
            <a:ext cx="5486400" cy="603647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6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1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738E-47F3-BA45-99DB-3FDA5944C4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60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/object (incl.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0541" y="299893"/>
            <a:ext cx="5067563" cy="565539"/>
          </a:xfrm>
          <a:solidFill>
            <a:schemeClr val="accent1"/>
          </a:solidFill>
        </p:spPr>
        <p:txBody>
          <a:bodyPr wrap="square" lIns="144000" rIns="144000">
            <a:spAutoFit/>
          </a:bodyPr>
          <a:lstStyle>
            <a:lvl1pPr algn="l">
              <a:defRPr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43808"/>
          </a:xfrm>
        </p:spPr>
        <p:txBody>
          <a:bodyPr/>
          <a:lstStyle>
            <a:lvl1pPr>
              <a:defRPr>
                <a:latin typeface="AkzidenzGroteskBQ-Light" pitchFamily="2" charset="0"/>
              </a:defRPr>
            </a:lvl1pPr>
            <a:lvl2pPr>
              <a:defRPr>
                <a:latin typeface="AkzidenzGroteskBQ-Light" pitchFamily="2" charset="0"/>
              </a:defRPr>
            </a:lvl2pPr>
            <a:lvl3pPr>
              <a:defRPr>
                <a:latin typeface="AkzidenzGroteskBQ-Light" pitchFamily="2" charset="0"/>
              </a:defRPr>
            </a:lvl3pPr>
            <a:lvl4pPr>
              <a:defRPr>
                <a:latin typeface="AkzidenzGroteskBQ-Light" pitchFamily="2" charset="0"/>
              </a:defRPr>
            </a:lvl4pPr>
            <a:lvl5pPr>
              <a:defRPr>
                <a:latin typeface="AkzidenzGroteskBQ-Light" pitchFamily="2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993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/object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0541" y="299893"/>
            <a:ext cx="5067563" cy="565539"/>
          </a:xfrm>
          <a:solidFill>
            <a:schemeClr val="accent1"/>
          </a:solidFill>
        </p:spPr>
        <p:txBody>
          <a:bodyPr wrap="square" lIns="144000" rIns="144000">
            <a:spAutoFit/>
          </a:bodyPr>
          <a:lstStyle>
            <a:lvl1pPr algn="l">
              <a:defRPr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43808"/>
          </a:xfrm>
        </p:spPr>
        <p:txBody>
          <a:bodyPr/>
          <a:lstStyle>
            <a:lvl1pPr>
              <a:defRPr>
                <a:latin typeface="AkzidenzGroteskBQ-Light" pitchFamily="2" charset="0"/>
              </a:defRPr>
            </a:lvl1pPr>
            <a:lvl2pPr>
              <a:defRPr>
                <a:latin typeface="AkzidenzGroteskBQ-Light" pitchFamily="2" charset="0"/>
              </a:defRPr>
            </a:lvl2pPr>
            <a:lvl3pPr>
              <a:defRPr>
                <a:latin typeface="AkzidenzGroteskBQ-Light" pitchFamily="2" charset="0"/>
              </a:defRPr>
            </a:lvl3pPr>
            <a:lvl4pPr>
              <a:defRPr>
                <a:latin typeface="AkzidenzGroteskBQ-Light" pitchFamily="2" charset="0"/>
              </a:defRPr>
            </a:lvl4pPr>
            <a:lvl5pPr>
              <a:defRPr>
                <a:latin typeface="AkzidenzGroteskBQ-Light" pitchFamily="2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087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40541" y="299893"/>
            <a:ext cx="5067563" cy="565539"/>
          </a:xfrm>
          <a:solidFill>
            <a:schemeClr val="accent1"/>
          </a:solidFill>
        </p:spPr>
        <p:txBody>
          <a:bodyPr wrap="square" lIns="144000" rIns="144000">
            <a:spAutoFit/>
          </a:bodyPr>
          <a:lstStyle>
            <a:lvl1pPr algn="l">
              <a:defRPr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4615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40541" y="299893"/>
            <a:ext cx="5067563" cy="565539"/>
          </a:xfrm>
          <a:solidFill>
            <a:schemeClr val="accent1"/>
          </a:solidFill>
        </p:spPr>
        <p:txBody>
          <a:bodyPr wrap="square" lIns="144000" rIns="144000">
            <a:spAutoFit/>
          </a:bodyPr>
          <a:lstStyle>
            <a:lvl1pPr algn="l">
              <a:defRPr cap="all" baseline="0">
                <a:solidFill>
                  <a:schemeClr val="bg1"/>
                </a:solidFill>
                <a:latin typeface="AkzidenzGrotConBQ-Bold" pitchFamily="2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962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(me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698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(zond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153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12" y="3304878"/>
            <a:ext cx="7749925" cy="1021556"/>
          </a:xfrm>
        </p:spPr>
        <p:txBody>
          <a:bodyPr anchor="t"/>
          <a:lstStyle>
            <a:lvl1pPr algn="l">
              <a:defRPr sz="2300" b="0" cap="all">
                <a:solidFill>
                  <a:srgbClr val="009FDA"/>
                </a:solidFill>
                <a:latin typeface="AkzidenzGrotConBQ-Bold" panose="020B0604020202020204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12" y="2179737"/>
            <a:ext cx="7749925" cy="1125141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6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40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stijlen (me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71938" cy="3943350"/>
          </a:xfrm>
        </p:spPr>
        <p:txBody>
          <a:bodyPr/>
          <a:lstStyle>
            <a:lvl1pPr>
              <a:defRPr sz="1600">
                <a:latin typeface="AkzidenzGroteskBQ-Light" pitchFamily="2" charset="0"/>
              </a:defRPr>
            </a:lvl1pPr>
            <a:lvl2pPr>
              <a:defRPr sz="1400">
                <a:latin typeface="AkzidenzGroteskBQ-Light" pitchFamily="2" charset="0"/>
              </a:defRPr>
            </a:lvl2pPr>
            <a:lvl3pPr>
              <a:defRPr sz="1100">
                <a:latin typeface="AkzidenzGroteskBQ-Light" pitchFamily="2" charset="0"/>
              </a:defRPr>
            </a:lvl3pPr>
            <a:lvl4pPr>
              <a:defRPr sz="1000">
                <a:latin typeface="AkzidenzGroteskBQ-Light" pitchFamily="2" charset="0"/>
              </a:defRPr>
            </a:lvl4pPr>
            <a:lvl5pPr>
              <a:defRPr sz="1000">
                <a:latin typeface="AkzidenzGroteskBQ-Light" pitchFamily="2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4862" y="1200150"/>
            <a:ext cx="4071938" cy="39433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43" y="4443958"/>
            <a:ext cx="1380057" cy="3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412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8575" tIns="28575" rIns="59055" bIns="285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Arial" panose="020B0604020202020204" pitchFamily="34" charset="0"/>
              </a:rPr>
              <a:t>Titelstijl van model bewerken</a:t>
            </a:r>
            <a:endParaRPr lang="en-US" altLang="nl-NL" dirty="0" smtClean="0">
              <a:sym typeface="Arial" panose="020B060402020202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8575" tIns="28575" rIns="59055" bIns="28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>
                <a:sym typeface="Arial" panose="020B0604020202020204" pitchFamily="34" charset="0"/>
              </a:rPr>
              <a:t>Klik om de tekststijl van het model te bewerken</a:t>
            </a:r>
          </a:p>
          <a:p>
            <a:pPr lvl="1"/>
            <a:r>
              <a:rPr lang="nl-NL" altLang="nl-NL" smtClean="0">
                <a:sym typeface="Arial" panose="020B0604020202020204" pitchFamily="34" charset="0"/>
              </a:rPr>
              <a:t>Tweede niveau</a:t>
            </a:r>
          </a:p>
          <a:p>
            <a:pPr lvl="2"/>
            <a:r>
              <a:rPr lang="nl-NL" altLang="nl-NL" smtClean="0">
                <a:sym typeface="Arial" panose="020B0604020202020204" pitchFamily="34" charset="0"/>
              </a:rPr>
              <a:t>Derde niveau</a:t>
            </a:r>
          </a:p>
          <a:p>
            <a:pPr lvl="3"/>
            <a:r>
              <a:rPr lang="nl-NL" altLang="nl-NL" smtClean="0">
                <a:sym typeface="Arial" panose="020B0604020202020204" pitchFamily="34" charset="0"/>
              </a:rPr>
              <a:t>Vierde niveau</a:t>
            </a:r>
          </a:p>
          <a:p>
            <a:pPr lvl="4"/>
            <a:r>
              <a:rPr lang="nl-NL" altLang="nl-NL" smtClean="0">
                <a:sym typeface="Arial" panose="020B0604020202020204" pitchFamily="34" charset="0"/>
              </a:rPr>
              <a:t>Vijfde niveau</a:t>
            </a:r>
            <a:endParaRPr lang="en-US" altLang="nl-NL" dirty="0" smtClean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8" r:id="rId3"/>
    <p:sldLayoutId id="2147483744" r:id="rId4"/>
    <p:sldLayoutId id="2147483749" r:id="rId5"/>
    <p:sldLayoutId id="2147483745" r:id="rId6"/>
    <p:sldLayoutId id="2147483750" r:id="rId7"/>
    <p:sldLayoutId id="2147483741" r:id="rId8"/>
    <p:sldLayoutId id="2147483751" r:id="rId9"/>
    <p:sldLayoutId id="2147483742" r:id="rId10"/>
    <p:sldLayoutId id="2147483752" r:id="rId11"/>
    <p:sldLayoutId id="2147483743" r:id="rId12"/>
    <p:sldLayoutId id="2147483746" r:id="rId13"/>
    <p:sldLayoutId id="2147483747" r:id="rId14"/>
    <p:sldLayoutId id="2147483754" r:id="rId1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1588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kzidenzGroteskBQ-Light" panose="020B0604020202020204"/>
          <a:ea typeface="+mj-ea"/>
          <a:cs typeface="+mj-cs"/>
          <a:sym typeface="Arial" panose="020B0604020202020204" pitchFamily="34" charset="0"/>
        </a:defRPr>
      </a:lvl1pPr>
      <a:lvl2pPr marL="1588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panose="020B0604020202020204" pitchFamily="34" charset="0"/>
        </a:defRPr>
      </a:lvl2pPr>
      <a:lvl3pPr marL="1588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panose="020B0604020202020204" pitchFamily="34" charset="0"/>
        </a:defRPr>
      </a:lvl3pPr>
      <a:lvl4pPr marL="1588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panose="020B0604020202020204" pitchFamily="34" charset="0"/>
        </a:defRPr>
      </a:lvl4pPr>
      <a:lvl5pPr marL="1588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panose="020B0604020202020204" pitchFamily="34" charset="0"/>
        </a:defRPr>
      </a:lvl5pPr>
      <a:lvl6pPr marL="25896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charset="0"/>
        </a:defRPr>
      </a:lvl6pPr>
      <a:lvl7pPr marL="516136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charset="0"/>
        </a:defRPr>
      </a:lvl7pPr>
      <a:lvl8pPr marL="77331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charset="0"/>
        </a:defRPr>
      </a:lvl8pPr>
      <a:lvl9pPr marL="1030486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charset="0"/>
          <a:sym typeface="Arial" charset="0"/>
        </a:defRPr>
      </a:lvl9pPr>
    </p:titleStyle>
    <p:bodyStyle>
      <a:lvl1pPr marL="214313" indent="-192088" algn="l" rtl="0" eaLnBrk="1" fontAlgn="base" hangingPunct="1">
        <a:spcBef>
          <a:spcPts val="563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AkzidenzGroteskBQ-Light" pitchFamily="2" charset="0"/>
          <a:ea typeface="+mn-ea"/>
          <a:cs typeface="+mn-cs"/>
          <a:sym typeface="Arial" panose="020B0604020202020204" pitchFamily="34" charset="0"/>
        </a:defRPr>
      </a:lvl1pPr>
      <a:lvl2pPr marL="411163" indent="-160338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AkzidenzGroteskBQ-Light" pitchFamily="2" charset="0"/>
          <a:sym typeface="Arial" panose="020B0604020202020204" pitchFamily="34" charset="0"/>
        </a:defRPr>
      </a:lvl2pPr>
      <a:lvl3pPr marL="636588" indent="-128588" algn="l" rtl="0" eaLnBrk="1" fontAlgn="base" hangingPunct="1">
        <a:spcBef>
          <a:spcPts val="4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AkzidenzGroteskBQ-Light" pitchFamily="2" charset="0"/>
          <a:sym typeface="Arial" panose="020B0604020202020204" pitchFamily="34" charset="0"/>
        </a:defRPr>
      </a:lvl3pPr>
      <a:lvl4pPr marL="893763" indent="-128588" algn="l" rtl="0" eaLnBrk="1" fontAlgn="base" hangingPunct="1">
        <a:spcBef>
          <a:spcPts val="338"/>
        </a:spcBef>
        <a:spcAft>
          <a:spcPct val="0"/>
        </a:spcAft>
        <a:buSzPct val="100000"/>
        <a:buFont typeface="Arial" panose="020B0604020202020204" pitchFamily="34" charset="0"/>
        <a:buChar char="–"/>
        <a:defRPr sz="1500">
          <a:solidFill>
            <a:srgbClr val="000000"/>
          </a:solidFill>
          <a:latin typeface="AkzidenzGroteskBQ-Light" pitchFamily="2" charset="0"/>
          <a:sym typeface="Arial" panose="020B0604020202020204" pitchFamily="34" charset="0"/>
        </a:defRPr>
      </a:lvl4pPr>
      <a:lvl5pPr marL="1150938" indent="-128588" algn="l" rtl="0" eaLnBrk="1" fontAlgn="base" hangingPunct="1">
        <a:spcBef>
          <a:spcPts val="338"/>
        </a:spcBef>
        <a:spcAft>
          <a:spcPct val="0"/>
        </a:spcAft>
        <a:buSzPct val="100000"/>
        <a:buFont typeface="Arial" panose="020B0604020202020204" pitchFamily="34" charset="0"/>
        <a:buChar char="»"/>
        <a:defRPr sz="1500">
          <a:solidFill>
            <a:srgbClr val="000000"/>
          </a:solidFill>
          <a:latin typeface="AkzidenzGroteskBQ-Light" pitchFamily="2" charset="0"/>
          <a:sym typeface="Arial" panose="020B0604020202020204" pitchFamily="34" charset="0"/>
        </a:defRPr>
      </a:lvl5pPr>
      <a:lvl6pPr marL="1408212" indent="-128588" algn="l" rtl="0" eaLnBrk="1" fontAlgn="base" hangingPunct="1">
        <a:spcBef>
          <a:spcPts val="338"/>
        </a:spcBef>
        <a:spcAft>
          <a:spcPct val="0"/>
        </a:spcAft>
        <a:buSzPct val="100000"/>
        <a:buFont typeface="Arial" charset="0"/>
        <a:buChar char="»"/>
        <a:defRPr sz="1500">
          <a:solidFill>
            <a:srgbClr val="000000"/>
          </a:solidFill>
          <a:latin typeface="+mn-lt"/>
          <a:sym typeface="Arial" charset="0"/>
        </a:defRPr>
      </a:lvl6pPr>
      <a:lvl7pPr marL="1665387" indent="-128588" algn="l" rtl="0" eaLnBrk="1" fontAlgn="base" hangingPunct="1">
        <a:spcBef>
          <a:spcPts val="338"/>
        </a:spcBef>
        <a:spcAft>
          <a:spcPct val="0"/>
        </a:spcAft>
        <a:buSzPct val="100000"/>
        <a:buFont typeface="Arial" charset="0"/>
        <a:buChar char="»"/>
        <a:defRPr sz="1500">
          <a:solidFill>
            <a:srgbClr val="000000"/>
          </a:solidFill>
          <a:latin typeface="+mn-lt"/>
          <a:sym typeface="Arial" charset="0"/>
        </a:defRPr>
      </a:lvl7pPr>
      <a:lvl8pPr marL="1922562" indent="-128588" algn="l" rtl="0" eaLnBrk="1" fontAlgn="base" hangingPunct="1">
        <a:spcBef>
          <a:spcPts val="338"/>
        </a:spcBef>
        <a:spcAft>
          <a:spcPct val="0"/>
        </a:spcAft>
        <a:buSzPct val="100000"/>
        <a:buFont typeface="Arial" charset="0"/>
        <a:buChar char="»"/>
        <a:defRPr sz="1500">
          <a:solidFill>
            <a:srgbClr val="000000"/>
          </a:solidFill>
          <a:latin typeface="+mn-lt"/>
          <a:sym typeface="Arial" charset="0"/>
        </a:defRPr>
      </a:lvl8pPr>
      <a:lvl9pPr marL="2179737" indent="-128588" algn="l" rtl="0" eaLnBrk="1" fontAlgn="base" hangingPunct="1">
        <a:spcBef>
          <a:spcPts val="338"/>
        </a:spcBef>
        <a:spcAft>
          <a:spcPct val="0"/>
        </a:spcAft>
        <a:buSzPct val="100000"/>
        <a:buFont typeface="Arial" charset="0"/>
        <a:buChar char="»"/>
        <a:defRPr sz="1500">
          <a:solidFill>
            <a:srgbClr val="000000"/>
          </a:solidFill>
          <a:latin typeface="+mn-lt"/>
          <a:sym typeface="Arial" charset="0"/>
        </a:defRPr>
      </a:lvl9pPr>
    </p:bodyStyle>
    <p:otherStyle>
      <a:defPPr>
        <a:defRPr lang="nl-NL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17965"/>
            <a:ext cx="6400800" cy="1261884"/>
          </a:xfrm>
        </p:spPr>
        <p:txBody>
          <a:bodyPr/>
          <a:lstStyle/>
          <a:p>
            <a:r>
              <a:rPr lang="nl-NL" dirty="0" smtClean="0"/>
              <a:t>Check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smtClean="0"/>
              <a:t>Standard</a:t>
            </a:r>
            <a:r>
              <a:rPr lang="nl-NL" dirty="0"/>
              <a:t>: PREFORMA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smtClean="0"/>
              <a:t>MediaConch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3444"/>
            <a:ext cx="6400800" cy="1314450"/>
          </a:xfrm>
        </p:spPr>
        <p:txBody>
          <a:bodyPr/>
          <a:lstStyle/>
          <a:p>
            <a:r>
              <a:rPr lang="nl-NL" dirty="0" smtClean="0"/>
              <a:t>Erwin Verbruggen</a:t>
            </a:r>
          </a:p>
          <a:p>
            <a:r>
              <a:rPr lang="nl-NL" dirty="0" smtClean="0"/>
              <a:t>Netherlands </a:t>
            </a:r>
            <a:r>
              <a:rPr lang="nl-NL" dirty="0" err="1" smtClean="0"/>
              <a:t>Institute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Sound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Vision</a:t>
            </a:r>
            <a:endParaRPr lang="nl-NL" dirty="0" smtClean="0"/>
          </a:p>
          <a:p>
            <a:r>
              <a:rPr lang="nl-NL" dirty="0" smtClean="0"/>
              <a:t>JTS 2016 – NMS Singapore</a:t>
            </a:r>
            <a:endParaRPr lang="nl-NL" dirty="0"/>
          </a:p>
        </p:txBody>
      </p:sp>
      <p:pic>
        <p:nvPicPr>
          <p:cNvPr id="5" name="Afbeelding 4" descr="Preforma_logo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43958"/>
            <a:ext cx="1440160" cy="471029"/>
          </a:xfrm>
          <a:prstGeom prst="rect">
            <a:avLst/>
          </a:prstGeom>
        </p:spPr>
      </p:pic>
      <p:pic>
        <p:nvPicPr>
          <p:cNvPr id="6" name="Afbeelding 5" descr="mediaconch_logo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11910"/>
            <a:ext cx="1440979" cy="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0541" y="299893"/>
            <a:ext cx="2907323" cy="565539"/>
          </a:xfrm>
        </p:spPr>
        <p:txBody>
          <a:bodyPr/>
          <a:lstStyle/>
          <a:p>
            <a:r>
              <a:rPr lang="nl-NL" dirty="0" smtClean="0"/>
              <a:t>Challenge Brief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open source </a:t>
            </a:r>
            <a:r>
              <a:rPr lang="nl-NL" dirty="0" err="1"/>
              <a:t>conformance</a:t>
            </a:r>
            <a:r>
              <a:rPr lang="nl-NL" dirty="0"/>
              <a:t> checker </a:t>
            </a:r>
            <a:r>
              <a:rPr lang="nl-NL" dirty="0" err="1"/>
              <a:t>that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checks </a:t>
            </a:r>
            <a:r>
              <a:rPr lang="nl-NL" dirty="0" err="1"/>
              <a:t>if</a:t>
            </a:r>
            <a:r>
              <a:rPr lang="nl-NL" dirty="0"/>
              <a:t> a file </a:t>
            </a:r>
            <a:r>
              <a:rPr lang="nl-NL" dirty="0" err="1"/>
              <a:t>complies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standard </a:t>
            </a:r>
            <a:r>
              <a:rPr lang="nl-NL" dirty="0" err="1"/>
              <a:t>specifications</a:t>
            </a:r>
            <a:endParaRPr lang="nl-NL" dirty="0"/>
          </a:p>
          <a:p>
            <a:pPr lvl="1"/>
            <a:r>
              <a:rPr lang="nl-NL" dirty="0"/>
              <a:t>checks </a:t>
            </a:r>
            <a:r>
              <a:rPr lang="nl-NL" dirty="0" err="1"/>
              <a:t>if</a:t>
            </a:r>
            <a:r>
              <a:rPr lang="nl-NL" dirty="0"/>
              <a:t> a file </a:t>
            </a:r>
            <a:r>
              <a:rPr lang="nl-NL" dirty="0" err="1"/>
              <a:t>complies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the </a:t>
            </a:r>
            <a:r>
              <a:rPr lang="nl-NL" dirty="0" err="1"/>
              <a:t>acceptance</a:t>
            </a:r>
            <a:r>
              <a:rPr lang="nl-NL" dirty="0"/>
              <a:t> criteria of the memory </a:t>
            </a:r>
            <a:r>
              <a:rPr lang="nl-NL" dirty="0" err="1"/>
              <a:t>institution</a:t>
            </a:r>
            <a:endParaRPr lang="nl-NL" dirty="0"/>
          </a:p>
          <a:p>
            <a:pPr lvl="1"/>
            <a:r>
              <a:rPr lang="nl-NL" dirty="0" err="1"/>
              <a:t>reports</a:t>
            </a:r>
            <a:r>
              <a:rPr lang="nl-NL" dirty="0"/>
              <a:t> back </a:t>
            </a:r>
            <a:r>
              <a:rPr lang="nl-NL" dirty="0" err="1"/>
              <a:t>to</a:t>
            </a:r>
            <a:r>
              <a:rPr lang="nl-NL" dirty="0"/>
              <a:t> human </a:t>
            </a:r>
            <a:r>
              <a:rPr lang="nl-NL" dirty="0" err="1"/>
              <a:t>and</a:t>
            </a:r>
            <a:r>
              <a:rPr lang="nl-NL" dirty="0"/>
              <a:t> software </a:t>
            </a:r>
            <a:r>
              <a:rPr lang="nl-NL" dirty="0" err="1"/>
              <a:t>agents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performs</a:t>
            </a:r>
            <a:r>
              <a:rPr lang="nl-NL" dirty="0"/>
              <a:t>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fixes</a:t>
            </a:r>
            <a:endParaRPr lang="nl-NL" dirty="0"/>
          </a:p>
          <a:p>
            <a:r>
              <a:rPr lang="nl-NL" dirty="0" err="1"/>
              <a:t>Establish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 </a:t>
            </a:r>
            <a:r>
              <a:rPr lang="nl-NL" dirty="0" err="1"/>
              <a:t>around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open source </a:t>
            </a:r>
            <a:r>
              <a:rPr lang="nl-NL" dirty="0" err="1"/>
              <a:t>reference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generates</a:t>
            </a:r>
            <a:r>
              <a:rPr lang="nl-NL" dirty="0"/>
              <a:t> </a:t>
            </a:r>
            <a:r>
              <a:rPr lang="nl-NL" dirty="0" err="1"/>
              <a:t>useful</a:t>
            </a:r>
            <a:r>
              <a:rPr lang="nl-NL" dirty="0"/>
              <a:t> feedback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control software</a:t>
            </a:r>
          </a:p>
          <a:p>
            <a:pPr lvl="1"/>
            <a:r>
              <a:rPr lang="nl-NL" dirty="0"/>
              <a:t>advances </a:t>
            </a:r>
            <a:r>
              <a:rPr lang="nl-NL" dirty="0" err="1"/>
              <a:t>improvement</a:t>
            </a:r>
            <a:r>
              <a:rPr lang="nl-NL" dirty="0"/>
              <a:t> of the standard </a:t>
            </a:r>
            <a:r>
              <a:rPr lang="nl-NL" dirty="0" err="1"/>
              <a:t>specification</a:t>
            </a:r>
            <a:endParaRPr lang="nl-NL" dirty="0"/>
          </a:p>
          <a:p>
            <a:pPr lvl="1"/>
            <a:r>
              <a:rPr lang="nl-NL" dirty="0"/>
              <a:t>advances </a:t>
            </a:r>
            <a:r>
              <a:rPr lang="nl-NL" dirty="0" err="1"/>
              <a:t>development</a:t>
            </a:r>
            <a:r>
              <a:rPr lang="nl-NL" dirty="0"/>
              <a:t> of new business cases </a:t>
            </a:r>
            <a:r>
              <a:rPr lang="nl-NL" dirty="0" err="1"/>
              <a:t>for</a:t>
            </a:r>
            <a:r>
              <a:rPr lang="nl-NL" dirty="0"/>
              <a:t> managing </a:t>
            </a:r>
            <a:r>
              <a:rPr lang="nl-NL" dirty="0" err="1"/>
              <a:t>preservation</a:t>
            </a:r>
            <a:r>
              <a:rPr lang="nl-NL" dirty="0"/>
              <a:t> </a:t>
            </a:r>
            <a:r>
              <a:rPr lang="nl-NL" dirty="0" smtClean="0"/>
              <a:t>files</a:t>
            </a:r>
            <a:endParaRPr lang="nl-NL" dirty="0"/>
          </a:p>
        </p:txBody>
      </p:sp>
      <p:sp>
        <p:nvSpPr>
          <p:cNvPr id="305" name="Shape 305"/>
          <p:cNvSpPr/>
          <p:nvPr/>
        </p:nvSpPr>
        <p:spPr>
          <a:xfrm rot="-5400000">
            <a:off x="7977254" y="3497509"/>
            <a:ext cx="1942072" cy="176212"/>
          </a:xfrm>
          <a:prstGeom prst="rect">
            <a:avLst/>
          </a:prstGeom>
          <a:noFill/>
          <a:ln>
            <a:noFill/>
          </a:ln>
        </p:spPr>
        <p:txBody>
          <a:bodyPr lIns="19050" tIns="19050" rIns="19050" bIns="190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-NL" sz="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Slide with thanks to Claudio Prandoni</a:t>
            </a:r>
          </a:p>
        </p:txBody>
      </p:sp>
    </p:spTree>
    <p:extLst>
      <p:ext uri="{BB962C8B-B14F-4D97-AF65-F5344CB8AC3E}">
        <p14:creationId xmlns:p14="http://schemas.microsoft.com/office/powerpoint/2010/main" val="37586434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4275475" cy="565539"/>
          </a:xfrm>
        </p:spPr>
        <p:txBody>
          <a:bodyPr/>
          <a:lstStyle/>
          <a:p>
            <a:r>
              <a:rPr lang="nl-NL" dirty="0" smtClean="0"/>
              <a:t>The PREFORMA </a:t>
            </a:r>
            <a:r>
              <a:rPr lang="nl-NL" dirty="0" err="1" smtClean="0"/>
              <a:t>Outcomes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3563888" y="2931790"/>
            <a:ext cx="6057850" cy="2091680"/>
          </a:xfrm>
        </p:spPr>
        <p:txBody>
          <a:bodyPr>
            <a:normAutofit/>
          </a:bodyPr>
          <a:lstStyle/>
          <a:p>
            <a:r>
              <a:rPr lang="nl-NL" dirty="0"/>
              <a:t> TI/A Standard </a:t>
            </a:r>
            <a:r>
              <a:rPr lang="nl-NL" dirty="0" err="1"/>
              <a:t>Initiative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 Digital </a:t>
            </a:r>
            <a:r>
              <a:rPr lang="nl-NL" dirty="0" err="1"/>
              <a:t>Humanities</a:t>
            </a:r>
            <a:r>
              <a:rPr lang="nl-NL" dirty="0"/>
              <a:t> Lab / University of </a:t>
            </a:r>
            <a:r>
              <a:rPr lang="nl-NL" dirty="0" err="1"/>
              <a:t>Basel</a:t>
            </a:r>
            <a:endParaRPr lang="nl-NL" dirty="0"/>
          </a:p>
          <a:p>
            <a:pPr lvl="1"/>
            <a:r>
              <a:rPr lang="nl-NL" dirty="0"/>
              <a:t> </a:t>
            </a:r>
            <a:r>
              <a:rPr lang="nl-NL" dirty="0" err="1"/>
              <a:t>Agents</a:t>
            </a:r>
            <a:r>
              <a:rPr lang="nl-NL" dirty="0"/>
              <a:t> Research Lab / University of </a:t>
            </a:r>
            <a:r>
              <a:rPr lang="nl-NL" dirty="0" err="1"/>
              <a:t>Girona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 Easy </a:t>
            </a:r>
            <a:r>
              <a:rPr lang="nl-NL" dirty="0" err="1" smtClean="0"/>
              <a:t>Innova</a:t>
            </a:r>
            <a:endParaRPr lang="nl-NL" dirty="0"/>
          </a:p>
          <a:p>
            <a:r>
              <a:rPr lang="nl-NL" dirty="0"/>
              <a:t> DPF </a:t>
            </a:r>
            <a:r>
              <a:rPr lang="nl-NL" dirty="0" smtClean="0"/>
              <a:t>Manager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3798"/>
            <a:ext cx="1728192" cy="16810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724546"/>
            <a:ext cx="2374508" cy="936104"/>
          </a:xfrm>
          <a:prstGeom prst="rect">
            <a:avLst/>
          </a:prstGeom>
        </p:spPr>
      </p:pic>
      <p:sp>
        <p:nvSpPr>
          <p:cNvPr id="11" name="Tijdelijke aanduiding voor inhoud 8"/>
          <p:cNvSpPr txBox="1">
            <a:spLocks/>
          </p:cNvSpPr>
          <p:nvPr/>
        </p:nvSpPr>
        <p:spPr bwMode="auto">
          <a:xfrm>
            <a:off x="395536" y="915566"/>
            <a:ext cx="6057850" cy="20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8575" tIns="28575" rIns="59055" bIns="28575" numCol="1" anchor="t" anchorCtr="0" compatLnSpc="1">
            <a:prstTxWarp prst="textNoShape">
              <a:avLst/>
            </a:prstTxWarp>
            <a:normAutofit/>
          </a:bodyPr>
          <a:lstStyle>
            <a:lvl1pPr marL="214313" indent="-192088" algn="l" rtl="0" eaLnBrk="1" fontAlgn="base" hangingPunct="1">
              <a:spcBef>
                <a:spcPts val="5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kzidenzGroteskBQ-Light" pitchFamily="2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411163" indent="-160338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kzidenzGroteskBQ-Light" pitchFamily="2" charset="0"/>
                <a:sym typeface="Arial" panose="020B0604020202020204" pitchFamily="34" charset="0"/>
              </a:defRPr>
            </a:lvl2pPr>
            <a:lvl3pPr marL="636588" indent="-128588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kzidenzGroteskBQ-Light" pitchFamily="2" charset="0"/>
                <a:sym typeface="Arial" panose="020B0604020202020204" pitchFamily="34" charset="0"/>
              </a:defRPr>
            </a:lvl3pPr>
            <a:lvl4pPr marL="893763" indent="-128588" algn="l" rtl="0" eaLnBrk="1" fontAlgn="base" hangingPunct="1">
              <a:spcBef>
                <a:spcPts val="338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500">
                <a:solidFill>
                  <a:srgbClr val="000000"/>
                </a:solidFill>
                <a:latin typeface="AkzidenzGroteskBQ-Light" pitchFamily="2" charset="0"/>
                <a:sym typeface="Arial" panose="020B0604020202020204" pitchFamily="34" charset="0"/>
              </a:defRPr>
            </a:lvl4pPr>
            <a:lvl5pPr marL="1150938" indent="-128588" algn="l" rtl="0" eaLnBrk="1" fontAlgn="base" hangingPunct="1">
              <a:spcBef>
                <a:spcPts val="338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1500">
                <a:solidFill>
                  <a:srgbClr val="000000"/>
                </a:solidFill>
                <a:latin typeface="AkzidenzGroteskBQ-Light" pitchFamily="2" charset="0"/>
                <a:sym typeface="Arial" panose="020B0604020202020204" pitchFamily="34" charset="0"/>
              </a:defRPr>
            </a:lvl5pPr>
            <a:lvl6pPr marL="1408212" indent="-128588" algn="l" rtl="0" eaLnBrk="1" fontAlgn="base" hangingPunct="1">
              <a:spcBef>
                <a:spcPts val="338"/>
              </a:spcBef>
              <a:spcAft>
                <a:spcPct val="0"/>
              </a:spcAft>
              <a:buSzPct val="100000"/>
              <a:buFont typeface="Arial" charset="0"/>
              <a:buChar char="»"/>
              <a:defRPr sz="1500">
                <a:solidFill>
                  <a:srgbClr val="000000"/>
                </a:solidFill>
                <a:latin typeface="+mn-lt"/>
                <a:sym typeface="Arial" charset="0"/>
              </a:defRPr>
            </a:lvl6pPr>
            <a:lvl7pPr marL="1665387" indent="-128588" algn="l" rtl="0" eaLnBrk="1" fontAlgn="base" hangingPunct="1">
              <a:spcBef>
                <a:spcPts val="338"/>
              </a:spcBef>
              <a:spcAft>
                <a:spcPct val="0"/>
              </a:spcAft>
              <a:buSzPct val="100000"/>
              <a:buFont typeface="Arial" charset="0"/>
              <a:buChar char="»"/>
              <a:defRPr sz="1500">
                <a:solidFill>
                  <a:srgbClr val="000000"/>
                </a:solidFill>
                <a:latin typeface="+mn-lt"/>
                <a:sym typeface="Arial" charset="0"/>
              </a:defRPr>
            </a:lvl7pPr>
            <a:lvl8pPr marL="1922562" indent="-128588" algn="l" rtl="0" eaLnBrk="1" fontAlgn="base" hangingPunct="1">
              <a:spcBef>
                <a:spcPts val="338"/>
              </a:spcBef>
              <a:spcAft>
                <a:spcPct val="0"/>
              </a:spcAft>
              <a:buSzPct val="100000"/>
              <a:buFont typeface="Arial" charset="0"/>
              <a:buChar char="»"/>
              <a:defRPr sz="1500">
                <a:solidFill>
                  <a:srgbClr val="000000"/>
                </a:solidFill>
                <a:latin typeface="+mn-lt"/>
                <a:sym typeface="Arial" charset="0"/>
              </a:defRPr>
            </a:lvl8pPr>
            <a:lvl9pPr marL="2179737" indent="-128588" algn="l" rtl="0" eaLnBrk="1" fontAlgn="base" hangingPunct="1">
              <a:spcBef>
                <a:spcPts val="338"/>
              </a:spcBef>
              <a:spcAft>
                <a:spcPct val="0"/>
              </a:spcAft>
              <a:buSzPct val="100000"/>
              <a:buFont typeface="Arial" charset="0"/>
              <a:buChar char="»"/>
              <a:defRPr sz="1500">
                <a:solidFill>
                  <a:srgbClr val="000000"/>
                </a:solidFill>
                <a:latin typeface="+mn-lt"/>
                <a:sym typeface="Arial" charset="0"/>
              </a:defRPr>
            </a:lvl9pPr>
          </a:lstStyle>
          <a:p>
            <a:r>
              <a:rPr lang="nl-NL" dirty="0"/>
              <a:t>VeraPDF Consortium:</a:t>
            </a:r>
          </a:p>
          <a:p>
            <a:pPr lvl="1"/>
            <a:r>
              <a:rPr lang="nl-NL" dirty="0"/>
              <a:t>Open </a:t>
            </a:r>
            <a:r>
              <a:rPr lang="nl-NL" dirty="0" err="1"/>
              <a:t>Preservation</a:t>
            </a:r>
            <a:r>
              <a:rPr lang="nl-NL" dirty="0"/>
              <a:t> Foundation</a:t>
            </a:r>
          </a:p>
          <a:p>
            <a:pPr lvl="1"/>
            <a:r>
              <a:rPr lang="nl-NL" dirty="0"/>
              <a:t>PDF </a:t>
            </a:r>
            <a:r>
              <a:rPr lang="nl-NL" dirty="0" err="1"/>
              <a:t>Association</a:t>
            </a:r>
            <a:endParaRPr lang="nl-NL" dirty="0"/>
          </a:p>
          <a:p>
            <a:pPr lvl="1"/>
            <a:r>
              <a:rPr lang="nl-NL" dirty="0"/>
              <a:t>Digital </a:t>
            </a:r>
            <a:r>
              <a:rPr lang="nl-NL" dirty="0" err="1"/>
              <a:t>Preservation</a:t>
            </a:r>
            <a:r>
              <a:rPr lang="nl-NL" dirty="0"/>
              <a:t> </a:t>
            </a:r>
            <a:r>
              <a:rPr lang="nl-NL" dirty="0" err="1"/>
              <a:t>Coalition</a:t>
            </a:r>
            <a:endParaRPr lang="nl-NL" dirty="0"/>
          </a:p>
          <a:p>
            <a:r>
              <a:rPr lang="nl-NL" dirty="0"/>
              <a:t>PDF/A </a:t>
            </a:r>
            <a:r>
              <a:rPr lang="nl-NL" dirty="0" err="1"/>
              <a:t>Validation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3199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MediaConCh</a:t>
            </a:r>
            <a:endParaRPr lang="nl-NL" dirty="0"/>
          </a:p>
        </p:txBody>
      </p:sp>
      <p:pic>
        <p:nvPicPr>
          <p:cNvPr id="5" name="Afbeelding 4" descr="MediaConchGU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3598"/>
            <a:ext cx="4392488" cy="2873647"/>
          </a:xfrm>
          <a:prstGeom prst="rect">
            <a:avLst/>
          </a:prstGeom>
        </p:spPr>
      </p:pic>
      <p:pic>
        <p:nvPicPr>
          <p:cNvPr id="6" name="Afbeelding 5" descr="mediaconch_logo_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6" y="1203598"/>
            <a:ext cx="441011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69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canv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38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reenshot 2016-03-06 20.44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4016"/>
            <a:ext cx="7592230" cy="4803998"/>
          </a:xfrm>
          <a:prstGeom prst="rect">
            <a:avLst/>
          </a:prstGeom>
        </p:spPr>
      </p:pic>
      <p:pic>
        <p:nvPicPr>
          <p:cNvPr id="3" name="Afbeelding 2" descr="Screenshot 2016-03-06 20.44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9" y="195486"/>
            <a:ext cx="7529384" cy="4783459"/>
          </a:xfrm>
          <a:prstGeom prst="rect">
            <a:avLst/>
          </a:prstGeom>
        </p:spPr>
      </p:pic>
      <p:pic>
        <p:nvPicPr>
          <p:cNvPr id="4" name="Afbeelding 3" descr="Screenshot 2016-03-06 20.44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4810"/>
            <a:ext cx="7560840" cy="47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Cbxx-sLWEAAETh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96" r="-38796"/>
          <a:stretch>
            <a:fillRect/>
          </a:stretch>
        </p:blipFill>
        <p:spPr>
          <a:xfrm>
            <a:off x="-2412776" y="-20538"/>
            <a:ext cx="14257584" cy="5619819"/>
          </a:xfrm>
        </p:spPr>
      </p:pic>
    </p:spTree>
    <p:extLst>
      <p:ext uri="{BB962C8B-B14F-4D97-AF65-F5344CB8AC3E}">
        <p14:creationId xmlns:p14="http://schemas.microsoft.com/office/powerpoint/2010/main" val="2622902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67544" y="2260540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2"/>
                </a:solidFill>
                <a:latin typeface="Dosis Medium"/>
                <a:cs typeface="Dosis Medium"/>
              </a:rPr>
              <a:t>Project </a:t>
            </a:r>
            <a:r>
              <a:rPr lang="nl-NL" sz="2000" dirty="0" err="1" smtClean="0">
                <a:solidFill>
                  <a:schemeClr val="bg2"/>
                </a:solidFill>
                <a:latin typeface="Dosis Medium"/>
                <a:cs typeface="Dosis Medium"/>
              </a:rPr>
              <a:t>Advisors</a:t>
            </a:r>
            <a:endParaRPr lang="nl-NL" sz="2000" dirty="0">
              <a:solidFill>
                <a:schemeClr val="bg2"/>
              </a:solidFill>
              <a:latin typeface="Dosis Medium"/>
              <a:cs typeface="Dosis Medium"/>
            </a:endParaRPr>
          </a:p>
        </p:txBody>
      </p:sp>
      <p:grpSp>
        <p:nvGrpSpPr>
          <p:cNvPr id="11" name="Groeperen 10"/>
          <p:cNvGrpSpPr/>
          <p:nvPr/>
        </p:nvGrpSpPr>
        <p:grpSpPr>
          <a:xfrm>
            <a:off x="2195736" y="2332101"/>
            <a:ext cx="2232248" cy="2137458"/>
            <a:chOff x="1259632" y="2239297"/>
            <a:chExt cx="2952328" cy="2826961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32" y="4443958"/>
              <a:ext cx="2794000" cy="62230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647" y="3651870"/>
              <a:ext cx="2650161" cy="765943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5656" y="2239297"/>
              <a:ext cx="2736304" cy="408404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3648" y="2794723"/>
              <a:ext cx="2664296" cy="71365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1395155" cy="565539"/>
          </a:xfrm>
        </p:spPr>
        <p:txBody>
          <a:bodyPr/>
          <a:lstStyle/>
          <a:p>
            <a:r>
              <a:rPr lang="nl-NL" dirty="0" smtClean="0"/>
              <a:t>CELLAR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" indent="0">
              <a:buNone/>
            </a:pPr>
            <a:r>
              <a:rPr lang="nl-NL" dirty="0" err="1" smtClean="0"/>
              <a:t>Codec</a:t>
            </a:r>
            <a:r>
              <a:rPr lang="nl-NL" dirty="0" smtClean="0"/>
              <a:t> </a:t>
            </a:r>
            <a:r>
              <a:rPr lang="nl-NL" dirty="0" err="1"/>
              <a:t>Encoding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LossLess</a:t>
            </a:r>
            <a:r>
              <a:rPr lang="nl-NL" dirty="0"/>
              <a:t> </a:t>
            </a:r>
            <a:r>
              <a:rPr lang="nl-NL" dirty="0" err="1"/>
              <a:t>Archiving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Realtime</a:t>
            </a:r>
            <a:r>
              <a:rPr lang="nl-NL" dirty="0"/>
              <a:t> transmission</a:t>
            </a:r>
          </a:p>
        </p:txBody>
      </p:sp>
    </p:spTree>
    <p:extLst>
      <p:ext uri="{BB962C8B-B14F-4D97-AF65-F5344CB8AC3E}">
        <p14:creationId xmlns:p14="http://schemas.microsoft.com/office/powerpoint/2010/main" val="4271546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2907323" cy="565539"/>
          </a:xfrm>
        </p:spPr>
        <p:txBody>
          <a:bodyPr/>
          <a:lstStyle/>
          <a:p>
            <a:r>
              <a:rPr lang="nl-NL" dirty="0" smtClean="0"/>
              <a:t>A look forward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MediaConch </a:t>
            </a:r>
            <a:r>
              <a:rPr lang="nl-NL" dirty="0" err="1" smtClean="0"/>
              <a:t>development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Asynchronous</a:t>
            </a:r>
            <a:r>
              <a:rPr lang="nl-NL" dirty="0" smtClean="0"/>
              <a:t> </a:t>
            </a:r>
            <a:r>
              <a:rPr lang="nl-NL" dirty="0"/>
              <a:t>mode</a:t>
            </a:r>
          </a:p>
          <a:p>
            <a:pPr lvl="1"/>
            <a:r>
              <a:rPr lang="nl-NL" dirty="0" smtClean="0"/>
              <a:t> UI </a:t>
            </a:r>
            <a:r>
              <a:rPr lang="nl-NL" dirty="0" err="1" smtClean="0"/>
              <a:t>Improvements</a:t>
            </a:r>
            <a:endParaRPr lang="nl-NL" dirty="0"/>
          </a:p>
          <a:p>
            <a:pPr lvl="1"/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endParaRPr lang="nl-NL" dirty="0"/>
          </a:p>
          <a:p>
            <a:pPr lvl="1"/>
            <a:r>
              <a:rPr lang="nl-NL" dirty="0" smtClean="0"/>
              <a:t> </a:t>
            </a:r>
            <a:r>
              <a:rPr lang="nl-NL" dirty="0" err="1" smtClean="0"/>
              <a:t>Standardization</a:t>
            </a:r>
            <a:endParaRPr lang="nl-NL" dirty="0"/>
          </a:p>
          <a:p>
            <a:pPr lvl="1"/>
            <a:r>
              <a:rPr lang="nl-NL" dirty="0" smtClean="0"/>
              <a:t> </a:t>
            </a:r>
            <a:r>
              <a:rPr lang="nl-NL" dirty="0"/>
              <a:t>More </a:t>
            </a:r>
            <a:r>
              <a:rPr lang="nl-NL" dirty="0" err="1"/>
              <a:t>conformance</a:t>
            </a:r>
            <a:r>
              <a:rPr lang="nl-NL" dirty="0"/>
              <a:t> </a:t>
            </a:r>
            <a:r>
              <a:rPr lang="nl-NL" dirty="0" smtClean="0"/>
              <a:t>tests</a:t>
            </a:r>
          </a:p>
          <a:p>
            <a:r>
              <a:rPr lang="nl-NL" dirty="0"/>
              <a:t>PREFORMA Runs </a:t>
            </a:r>
            <a:r>
              <a:rPr lang="nl-NL" dirty="0" err="1"/>
              <a:t>until</a:t>
            </a:r>
            <a:r>
              <a:rPr lang="nl-NL" dirty="0"/>
              <a:t> 2017 – user base in </a:t>
            </a:r>
            <a:r>
              <a:rPr lang="nl-NL" dirty="0" err="1"/>
              <a:t>place</a:t>
            </a:r>
            <a:endParaRPr lang="nl-NL" dirty="0"/>
          </a:p>
          <a:p>
            <a:pPr lvl="1"/>
            <a:r>
              <a:rPr lang="nl-NL" dirty="0" err="1" smtClean="0"/>
              <a:t>Including</a:t>
            </a:r>
            <a:r>
              <a:rPr lang="nl-NL" dirty="0" smtClean="0"/>
              <a:t> at Sound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Vision</a:t>
            </a:r>
            <a:r>
              <a:rPr lang="nl-NL" dirty="0" smtClean="0"/>
              <a:t>?</a:t>
            </a:r>
            <a:endParaRPr lang="nl-NL" dirty="0"/>
          </a:p>
          <a:p>
            <a:pPr marL="250825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104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CELLAR </a:t>
            </a:r>
            <a:r>
              <a:rPr lang="nl-NL" dirty="0" err="1"/>
              <a:t>participation</a:t>
            </a:r>
            <a:endParaRPr lang="nl-NL" dirty="0"/>
          </a:p>
          <a:p>
            <a:r>
              <a:rPr lang="nl-NL" dirty="0" err="1" smtClean="0"/>
              <a:t>Implement</a:t>
            </a:r>
            <a:r>
              <a:rPr lang="nl-NL" dirty="0" smtClean="0"/>
              <a:t> </a:t>
            </a:r>
            <a:r>
              <a:rPr lang="nl-NL" dirty="0"/>
              <a:t>CRC-32 </a:t>
            </a:r>
            <a:r>
              <a:rPr lang="nl-NL" dirty="0" err="1"/>
              <a:t>into</a:t>
            </a:r>
            <a:r>
              <a:rPr lang="nl-NL" dirty="0"/>
              <a:t> Matroska </a:t>
            </a:r>
            <a:r>
              <a:rPr lang="nl-NL" dirty="0" err="1"/>
              <a:t>and</a:t>
            </a:r>
            <a:r>
              <a:rPr lang="nl-NL" dirty="0"/>
              <a:t> FFV1</a:t>
            </a:r>
          </a:p>
          <a:p>
            <a:r>
              <a:rPr lang="nl-NL" dirty="0" smtClean="0"/>
              <a:t>QC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interfaces</a:t>
            </a:r>
          </a:p>
          <a:p>
            <a:r>
              <a:rPr lang="nl-NL" dirty="0" smtClean="0"/>
              <a:t>Bug </a:t>
            </a:r>
            <a:r>
              <a:rPr lang="nl-NL" dirty="0"/>
              <a:t>tracking, </a:t>
            </a:r>
            <a:r>
              <a:rPr lang="nl-NL" dirty="0" err="1"/>
              <a:t>reporting</a:t>
            </a:r>
            <a:endParaRPr lang="nl-NL" dirty="0"/>
          </a:p>
          <a:p>
            <a:r>
              <a:rPr lang="nl-NL" dirty="0" err="1" smtClean="0"/>
              <a:t>Documentation</a:t>
            </a:r>
            <a:endParaRPr lang="nl-NL" dirty="0"/>
          </a:p>
          <a:p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/>
              <a:t>weird</a:t>
            </a:r>
            <a:r>
              <a:rPr lang="nl-NL" dirty="0"/>
              <a:t> video </a:t>
            </a:r>
            <a:r>
              <a:rPr lang="nl-NL" dirty="0" err="1"/>
              <a:t>errors</a:t>
            </a:r>
            <a:endParaRPr lang="nl-NL" dirty="0"/>
          </a:p>
          <a:p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/>
              <a:t>codebase</a:t>
            </a:r>
            <a:endParaRPr lang="nl-NL" dirty="0"/>
          </a:p>
          <a:p>
            <a:pPr marL="22225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184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20101016_asenognyanov-hmd_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17" r="-34917"/>
          <a:stretch>
            <a:fillRect/>
          </a:stretch>
        </p:blipFill>
        <p:spPr>
          <a:xfrm>
            <a:off x="-2700808" y="-1654"/>
            <a:ext cx="13105455" cy="5165692"/>
          </a:xfrm>
        </p:spPr>
      </p:pic>
      <p:pic>
        <p:nvPicPr>
          <p:cNvPr id="8" name="Afbeelding 7" descr="pfo_wshop_postcard_alt_exe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"/>
            <a:ext cx="7197494" cy="5188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1971219" cy="565539"/>
          </a:xfrm>
        </p:spPr>
        <p:txBody>
          <a:bodyPr/>
          <a:lstStyle/>
          <a:p>
            <a:r>
              <a:rPr lang="nl-NL" dirty="0" smtClean="0"/>
              <a:t>Workshop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302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b="498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5" descr="20101016_asenognyanov-hmd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17" r="-34917"/>
          <a:stretch>
            <a:fillRect/>
          </a:stretch>
        </p:blipFill>
        <p:spPr>
          <a:xfrm>
            <a:off x="-2700808" y="-1654"/>
            <a:ext cx="13105455" cy="5165692"/>
          </a:xfrm>
        </p:spPr>
      </p:pic>
      <p:pic>
        <p:nvPicPr>
          <p:cNvPr id="8" name="Afbeelding 7" descr="pfo_wshop_postcard_alt_exe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"/>
            <a:ext cx="7197494" cy="5188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2043227" cy="565539"/>
          </a:xfrm>
        </p:spPr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67544" y="4022435"/>
            <a:ext cx="8209731" cy="565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28575" rIns="144000" bIns="28575" numCol="1" anchor="ctr" anchorCtr="0" compatLnSpc="1">
            <a:prstTxWarp prst="textNoShape">
              <a:avLst/>
            </a:prstTxWarp>
            <a:spAutoFit/>
          </a:bodyPr>
          <a:lstStyle>
            <a:lvl1pPr marL="1588" algn="l" rtl="0" eaLnBrk="1" fontAlgn="base" hangingPunct="1">
              <a:spcBef>
                <a:spcPct val="0"/>
              </a:spcBef>
              <a:spcAft>
                <a:spcPct val="0"/>
              </a:spcAft>
              <a:defRPr sz="3300" cap="all" baseline="0">
                <a:solidFill>
                  <a:schemeClr val="bg1"/>
                </a:solidFill>
                <a:latin typeface="AkzidenzGrotConBQ-Bold" pitchFamily="2" charset="0"/>
                <a:ea typeface="+mj-ea"/>
                <a:cs typeface="+mj-cs"/>
                <a:sym typeface="Arial" panose="020B0604020202020204" pitchFamily="34" charset="0"/>
              </a:defRPr>
            </a:lvl1pPr>
            <a:lvl2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2pPr>
            <a:lvl3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3pPr>
            <a:lvl4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4pPr>
            <a:lvl5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5pPr>
            <a:lvl6pPr marL="25896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51613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77331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103048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nl-NL" dirty="0" err="1" smtClean="0"/>
              <a:t>preforma</a:t>
            </a:r>
            <a:r>
              <a:rPr lang="nl-NL" dirty="0" err="1"/>
              <a:t>-project.eu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 rot="21584017">
            <a:off x="444451" y="2267570"/>
            <a:ext cx="8229193" cy="15812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28575" rIns="144000" bIns="28575" numCol="1" anchor="ctr" anchorCtr="0" compatLnSpc="1">
            <a:prstTxWarp prst="textNoShape">
              <a:avLst/>
            </a:prstTxWarp>
            <a:spAutoFit/>
          </a:bodyPr>
          <a:lstStyle>
            <a:lvl1pPr marL="1588" algn="l" rtl="0" eaLnBrk="1" fontAlgn="base" hangingPunct="1">
              <a:spcBef>
                <a:spcPct val="0"/>
              </a:spcBef>
              <a:spcAft>
                <a:spcPct val="0"/>
              </a:spcAft>
              <a:defRPr sz="3300" cap="all" baseline="0">
                <a:solidFill>
                  <a:schemeClr val="bg1"/>
                </a:solidFill>
                <a:latin typeface="AkzidenzGrotConBQ-Bold" pitchFamily="2" charset="0"/>
                <a:ea typeface="+mj-ea"/>
                <a:cs typeface="+mj-cs"/>
                <a:sym typeface="Arial" panose="020B0604020202020204" pitchFamily="34" charset="0"/>
              </a:defRPr>
            </a:lvl1pPr>
            <a:lvl2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2pPr>
            <a:lvl3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3pPr>
            <a:lvl4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4pPr>
            <a:lvl5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5pPr>
            <a:lvl6pPr marL="25896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51613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77331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103048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nl-NL" dirty="0" err="1" smtClean="0"/>
              <a:t>mediaarea.net</a:t>
            </a:r>
            <a:r>
              <a:rPr lang="nl-NL" dirty="0"/>
              <a:t>/MediaConch</a:t>
            </a:r>
          </a:p>
          <a:p>
            <a:r>
              <a:rPr lang="nl-NL" dirty="0" smtClean="0"/>
              <a:t>https</a:t>
            </a:r>
            <a:r>
              <a:rPr lang="nl-NL" dirty="0"/>
              <a:t>://github.com/</a:t>
            </a:r>
            <a:r>
              <a:rPr lang="nl-NL" dirty="0" smtClean="0"/>
              <a:t>MediaArea/MediaConch</a:t>
            </a:r>
          </a:p>
          <a:p>
            <a:r>
              <a:rPr lang="nl-NL" dirty="0"/>
              <a:t>@</a:t>
            </a:r>
            <a:r>
              <a:rPr lang="nl-NL" dirty="0" smtClean="0"/>
              <a:t>MediaConch</a:t>
            </a:r>
            <a:endParaRPr lang="nl-NL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67544" y="1066331"/>
            <a:ext cx="8209731" cy="10733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28575" rIns="144000" bIns="28575" numCol="1" anchor="ctr" anchorCtr="0" compatLnSpc="1">
            <a:prstTxWarp prst="textNoShape">
              <a:avLst/>
            </a:prstTxWarp>
            <a:spAutoFit/>
          </a:bodyPr>
          <a:lstStyle>
            <a:lvl1pPr marL="1588" algn="l" rtl="0" eaLnBrk="1" fontAlgn="base" hangingPunct="1">
              <a:spcBef>
                <a:spcPct val="0"/>
              </a:spcBef>
              <a:spcAft>
                <a:spcPct val="0"/>
              </a:spcAft>
              <a:defRPr sz="3300" cap="all" baseline="0">
                <a:solidFill>
                  <a:schemeClr val="bg1"/>
                </a:solidFill>
                <a:latin typeface="AkzidenzGrotConBQ-Bold" pitchFamily="2" charset="0"/>
                <a:ea typeface="+mj-ea"/>
                <a:cs typeface="+mj-cs"/>
                <a:sym typeface="Arial" panose="020B0604020202020204" pitchFamily="34" charset="0"/>
              </a:defRPr>
            </a:lvl1pPr>
            <a:lvl2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2pPr>
            <a:lvl3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3pPr>
            <a:lvl4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4pPr>
            <a:lvl5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5pPr>
            <a:lvl6pPr marL="25896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51613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77331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103048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pPr marL="22225" indent="0">
              <a:buNone/>
            </a:pPr>
            <a:r>
              <a:rPr lang="nl-NL" dirty="0"/>
              <a:t>everbruggen@beeldengeluid.nl 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@</a:t>
            </a:r>
            <a:r>
              <a:rPr lang="nl-NL" dirty="0" err="1"/>
              <a:t>erwinverb</a:t>
            </a:r>
            <a:r>
              <a:rPr lang="nl-NL" dirty="0"/>
              <a:t> | @</a:t>
            </a:r>
            <a:r>
              <a:rPr lang="nl-NL" dirty="0" err="1"/>
              <a:t>benglabs</a:t>
            </a:r>
            <a:r>
              <a:rPr lang="nl-NL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454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b="498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FireShot Capture 22 - Labs · Sound and Vision - http___labs.beeldengeluid.nl_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486"/>
            <a:ext cx="8892480" cy="42438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371950"/>
            <a:ext cx="3915435" cy="565539"/>
          </a:xfrm>
        </p:spPr>
        <p:txBody>
          <a:bodyPr/>
          <a:lstStyle/>
          <a:p>
            <a:r>
              <a:rPr lang="nl-NL" dirty="0" err="1" smtClean="0"/>
              <a:t>Labs.beeldengeluid.nl</a:t>
            </a:r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179512" y="2660650"/>
            <a:ext cx="2736304" cy="565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28575" rIns="144000" bIns="28575" numCol="1" anchor="ctr" anchorCtr="0" compatLnSpc="1">
            <a:prstTxWarp prst="textNoShape">
              <a:avLst/>
            </a:prstTxWarp>
            <a:spAutoFit/>
          </a:bodyPr>
          <a:lstStyle>
            <a:lvl1pPr marL="1588" algn="l" rtl="0" eaLnBrk="1" fontAlgn="base" hangingPunct="1">
              <a:spcBef>
                <a:spcPct val="0"/>
              </a:spcBef>
              <a:spcAft>
                <a:spcPct val="0"/>
              </a:spcAft>
              <a:defRPr sz="3300" cap="all" baseline="0">
                <a:solidFill>
                  <a:schemeClr val="bg1"/>
                </a:solidFill>
                <a:latin typeface="AkzidenzGrotConBQ-Bold" pitchFamily="2" charset="0"/>
                <a:ea typeface="+mj-ea"/>
                <a:cs typeface="+mj-cs"/>
                <a:sym typeface="Arial" panose="020B0604020202020204" pitchFamily="34" charset="0"/>
              </a:defRPr>
            </a:lvl1pPr>
            <a:lvl2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2pPr>
            <a:lvl3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3pPr>
            <a:lvl4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4pPr>
            <a:lvl5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5pPr>
            <a:lvl6pPr marL="25896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51613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77331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103048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nl-NL" dirty="0" err="1" smtClean="0"/>
              <a:t>Openimages.eu</a:t>
            </a:r>
            <a:endParaRPr lang="nl-NL" dirty="0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179512" y="3507854"/>
            <a:ext cx="3816425" cy="565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28575" rIns="144000" bIns="28575" numCol="1" anchor="ctr" anchorCtr="0" compatLnSpc="1">
            <a:prstTxWarp prst="textNoShape">
              <a:avLst/>
            </a:prstTxWarp>
            <a:spAutoFit/>
          </a:bodyPr>
          <a:lstStyle>
            <a:lvl1pPr marL="1588" algn="l" rtl="0" eaLnBrk="1" fontAlgn="base" hangingPunct="1">
              <a:spcBef>
                <a:spcPct val="0"/>
              </a:spcBef>
              <a:spcAft>
                <a:spcPct val="0"/>
              </a:spcAft>
              <a:defRPr sz="3300" cap="all" baseline="0">
                <a:solidFill>
                  <a:schemeClr val="bg1"/>
                </a:solidFill>
                <a:latin typeface="AkzidenzGrotConBQ-Bold" pitchFamily="2" charset="0"/>
                <a:ea typeface="+mj-ea"/>
                <a:cs typeface="+mj-cs"/>
                <a:sym typeface="Arial" panose="020B0604020202020204" pitchFamily="34" charset="0"/>
              </a:defRPr>
            </a:lvl1pPr>
            <a:lvl2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2pPr>
            <a:lvl3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3pPr>
            <a:lvl4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4pPr>
            <a:lvl5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5pPr>
            <a:lvl6pPr marL="25896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51613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77331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103048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nl-NL" dirty="0" err="1" smtClean="0"/>
              <a:t>bit.ly</a:t>
            </a:r>
            <a:r>
              <a:rPr lang="nl-NL" dirty="0"/>
              <a:t>/</a:t>
            </a:r>
            <a:r>
              <a:rPr lang="nl-NL" dirty="0" err="1"/>
              <a:t>flossinventory</a:t>
            </a:r>
            <a:endParaRPr lang="nl-NL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79512" y="1779662"/>
            <a:ext cx="3024336" cy="565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28575" rIns="144000" bIns="28575" numCol="1" anchor="ctr" anchorCtr="0" compatLnSpc="1">
            <a:prstTxWarp prst="textNoShape">
              <a:avLst/>
            </a:prstTxWarp>
            <a:spAutoFit/>
          </a:bodyPr>
          <a:lstStyle>
            <a:lvl1pPr marL="1588" algn="l" rtl="0" eaLnBrk="1" fontAlgn="base" hangingPunct="1">
              <a:spcBef>
                <a:spcPct val="0"/>
              </a:spcBef>
              <a:spcAft>
                <a:spcPct val="0"/>
              </a:spcAft>
              <a:defRPr sz="3300" cap="all" baseline="0">
                <a:solidFill>
                  <a:schemeClr val="bg1"/>
                </a:solidFill>
                <a:latin typeface="AkzidenzGrotConBQ-Bold" pitchFamily="2" charset="0"/>
                <a:ea typeface="+mj-ea"/>
                <a:cs typeface="+mj-cs"/>
                <a:sym typeface="Arial" panose="020B0604020202020204" pitchFamily="34" charset="0"/>
              </a:defRPr>
            </a:lvl1pPr>
            <a:lvl2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2pPr>
            <a:lvl3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3pPr>
            <a:lvl4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4pPr>
            <a:lvl5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5pPr>
            <a:lvl6pPr marL="25896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51613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77331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103048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nl-NL" dirty="0" err="1" smtClean="0"/>
              <a:t>Prestocentre.eu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0390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6723747" cy="565539"/>
          </a:xfrm>
        </p:spPr>
        <p:txBody>
          <a:bodyPr/>
          <a:lstStyle/>
          <a:p>
            <a:r>
              <a:rPr lang="nl-NL" dirty="0" err="1" smtClean="0"/>
              <a:t>Conformance</a:t>
            </a:r>
            <a:r>
              <a:rPr lang="nl-NL" dirty="0" smtClean="0"/>
              <a:t> Checker in </a:t>
            </a:r>
            <a:r>
              <a:rPr lang="nl-NL" dirty="0" err="1" smtClean="0"/>
              <a:t>Preservation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 kern="1200" dirty="0">
                <a:solidFill>
                  <a:schemeClr val="tx2"/>
                </a:solidFill>
              </a:rPr>
              <a:t>F</a:t>
            </a:r>
            <a:r>
              <a:rPr lang="nl-NL" sz="2800" kern="1200" dirty="0" smtClean="0">
                <a:solidFill>
                  <a:schemeClr val="tx2"/>
                </a:solidFill>
              </a:rPr>
              <a:t>ile </a:t>
            </a:r>
            <a:r>
              <a:rPr lang="nl-NL" sz="2800" kern="1200" dirty="0">
                <a:solidFill>
                  <a:schemeClr val="tx2"/>
                </a:solidFill>
              </a:rPr>
              <a:t>has been </a:t>
            </a:r>
            <a:r>
              <a:rPr lang="nl-NL" sz="2800" kern="1200" dirty="0" err="1">
                <a:solidFill>
                  <a:schemeClr val="tx2"/>
                </a:solidFill>
              </a:rPr>
              <a:t>produced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according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to</a:t>
            </a:r>
            <a:r>
              <a:rPr lang="nl-NL" sz="2800" kern="1200" dirty="0">
                <a:solidFill>
                  <a:schemeClr val="tx2"/>
                </a:solidFill>
              </a:rPr>
              <a:t> the </a:t>
            </a:r>
            <a:r>
              <a:rPr lang="nl-NL" sz="2800" kern="1200" dirty="0" err="1">
                <a:solidFill>
                  <a:schemeClr val="tx2"/>
                </a:solidFill>
              </a:rPr>
              <a:t>specifications</a:t>
            </a:r>
            <a:r>
              <a:rPr lang="nl-NL" sz="2800" kern="1200" dirty="0">
                <a:solidFill>
                  <a:schemeClr val="tx2"/>
                </a:solidFill>
              </a:rPr>
              <a:t> of a standard file </a:t>
            </a:r>
            <a:r>
              <a:rPr lang="nl-NL" sz="2800" kern="1200" dirty="0" smtClean="0">
                <a:solidFill>
                  <a:schemeClr val="tx2"/>
                </a:solidFill>
              </a:rPr>
              <a:t>format </a:t>
            </a:r>
            <a:endParaRPr lang="nl-NL" sz="2800" dirty="0">
              <a:solidFill>
                <a:schemeClr val="tx2"/>
              </a:solidFill>
            </a:endParaRPr>
          </a:p>
          <a:p>
            <a:pPr lvl="1"/>
            <a:r>
              <a:rPr lang="nl-NL" kern="1200" dirty="0">
                <a:solidFill>
                  <a:schemeClr val="tx2"/>
                </a:solidFill>
              </a:rPr>
              <a:t>F</a:t>
            </a:r>
            <a:r>
              <a:rPr lang="nl-NL" kern="1200" dirty="0" smtClean="0">
                <a:solidFill>
                  <a:schemeClr val="tx2"/>
                </a:solidFill>
              </a:rPr>
              <a:t>ile </a:t>
            </a:r>
            <a:r>
              <a:rPr lang="nl-NL" kern="1200" dirty="0">
                <a:solidFill>
                  <a:schemeClr val="tx2"/>
                </a:solidFill>
              </a:rPr>
              <a:t>matches the </a:t>
            </a:r>
            <a:r>
              <a:rPr lang="nl-NL" kern="1200" dirty="0" err="1">
                <a:solidFill>
                  <a:schemeClr val="tx2"/>
                </a:solidFill>
              </a:rPr>
              <a:t>acceptance</a:t>
            </a:r>
            <a:r>
              <a:rPr lang="nl-NL" kern="1200" dirty="0">
                <a:solidFill>
                  <a:schemeClr val="tx2"/>
                </a:solidFill>
              </a:rPr>
              <a:t> criteria </a:t>
            </a:r>
            <a:r>
              <a:rPr lang="nl-NL" kern="1200" dirty="0" err="1">
                <a:solidFill>
                  <a:schemeClr val="tx2"/>
                </a:solidFill>
              </a:rPr>
              <a:t>for</a:t>
            </a:r>
            <a:r>
              <a:rPr lang="nl-NL" kern="1200" dirty="0">
                <a:solidFill>
                  <a:schemeClr val="tx2"/>
                </a:solidFill>
              </a:rPr>
              <a:t> long-term </a:t>
            </a:r>
            <a:r>
              <a:rPr lang="nl-NL" kern="1200" dirty="0" err="1" smtClean="0">
                <a:solidFill>
                  <a:schemeClr val="tx2"/>
                </a:solidFill>
              </a:rPr>
              <a:t>preservation</a:t>
            </a:r>
            <a:r>
              <a:rPr lang="nl-NL" kern="1200" dirty="0" smtClean="0">
                <a:solidFill>
                  <a:schemeClr val="tx2"/>
                </a:solidFill>
              </a:rPr>
              <a:t> </a:t>
            </a:r>
            <a:r>
              <a:rPr lang="nl-NL" kern="1200" dirty="0" err="1">
                <a:solidFill>
                  <a:schemeClr val="tx2"/>
                </a:solidFill>
              </a:rPr>
              <a:t>by</a:t>
            </a:r>
            <a:r>
              <a:rPr lang="nl-NL" kern="1200" dirty="0">
                <a:solidFill>
                  <a:schemeClr val="tx2"/>
                </a:solidFill>
              </a:rPr>
              <a:t> </a:t>
            </a:r>
            <a:r>
              <a:rPr lang="nl-NL" kern="1200" dirty="0" smtClean="0">
                <a:solidFill>
                  <a:schemeClr val="tx2"/>
                </a:solidFill>
              </a:rPr>
              <a:t>a </a:t>
            </a:r>
            <a:r>
              <a:rPr lang="nl-NL" kern="1200" dirty="0">
                <a:solidFill>
                  <a:schemeClr val="tx2"/>
                </a:solidFill>
              </a:rPr>
              <a:t>memory </a:t>
            </a:r>
            <a:r>
              <a:rPr lang="nl-NL" kern="1200" dirty="0" err="1" smtClean="0">
                <a:solidFill>
                  <a:schemeClr val="tx2"/>
                </a:solidFill>
              </a:rPr>
              <a:t>institution</a:t>
            </a:r>
            <a:r>
              <a:rPr lang="nl-NL" kern="1200" dirty="0" smtClean="0">
                <a:solidFill>
                  <a:schemeClr val="tx2"/>
                </a:solidFill>
              </a:rPr>
              <a:t> 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sz="2800" kern="1200" dirty="0" err="1">
                <a:solidFill>
                  <a:schemeClr val="tx2"/>
                </a:solidFill>
              </a:rPr>
              <a:t>R</a:t>
            </a:r>
            <a:r>
              <a:rPr lang="nl-NL" sz="2800" kern="1200" dirty="0" err="1" smtClean="0">
                <a:solidFill>
                  <a:schemeClr val="tx2"/>
                </a:solidFill>
              </a:rPr>
              <a:t>eports</a:t>
            </a:r>
            <a:r>
              <a:rPr lang="nl-NL" sz="2800" kern="1200" dirty="0" smtClean="0">
                <a:solidFill>
                  <a:schemeClr val="tx2"/>
                </a:solidFill>
              </a:rPr>
              <a:t> </a:t>
            </a:r>
            <a:r>
              <a:rPr lang="nl-NL" sz="2800" kern="1200" dirty="0" err="1" smtClean="0">
                <a:solidFill>
                  <a:schemeClr val="tx2"/>
                </a:solidFill>
              </a:rPr>
              <a:t>which</a:t>
            </a:r>
            <a:r>
              <a:rPr lang="nl-NL" sz="2800" kern="1200" dirty="0" smtClean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properties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deviate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from</a:t>
            </a:r>
            <a:r>
              <a:rPr lang="nl-NL" sz="2800" kern="1200" dirty="0">
                <a:solidFill>
                  <a:schemeClr val="tx2"/>
                </a:solidFill>
              </a:rPr>
              <a:t> the standard </a:t>
            </a:r>
            <a:r>
              <a:rPr lang="nl-NL" sz="2800" kern="1200" dirty="0" err="1">
                <a:solidFill>
                  <a:schemeClr val="tx2"/>
                </a:solidFill>
              </a:rPr>
              <a:t>specification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and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acceptance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smtClean="0">
                <a:solidFill>
                  <a:schemeClr val="tx2"/>
                </a:solidFill>
              </a:rPr>
              <a:t>criteria</a:t>
            </a:r>
          </a:p>
          <a:p>
            <a:pPr lvl="1"/>
            <a:r>
              <a:rPr lang="nl-NL" kern="1200" dirty="0" smtClean="0">
                <a:solidFill>
                  <a:schemeClr val="tx2"/>
                </a:solidFill>
              </a:rPr>
              <a:t>In </a:t>
            </a:r>
            <a:r>
              <a:rPr lang="nl-NL" kern="1200" dirty="0">
                <a:solidFill>
                  <a:schemeClr val="tx2"/>
                </a:solidFill>
              </a:rPr>
              <a:t>human </a:t>
            </a:r>
            <a:r>
              <a:rPr lang="nl-NL" kern="1200" dirty="0" err="1">
                <a:solidFill>
                  <a:schemeClr val="tx2"/>
                </a:solidFill>
              </a:rPr>
              <a:t>and</a:t>
            </a:r>
            <a:r>
              <a:rPr lang="nl-NL" kern="1200" dirty="0">
                <a:solidFill>
                  <a:schemeClr val="tx2"/>
                </a:solidFill>
              </a:rPr>
              <a:t> machine </a:t>
            </a:r>
            <a:r>
              <a:rPr lang="nl-NL" kern="1200" dirty="0" err="1">
                <a:solidFill>
                  <a:schemeClr val="tx2"/>
                </a:solidFill>
              </a:rPr>
              <a:t>readable</a:t>
            </a:r>
            <a:r>
              <a:rPr lang="nl-NL" kern="1200" dirty="0">
                <a:solidFill>
                  <a:schemeClr val="tx2"/>
                </a:solidFill>
              </a:rPr>
              <a:t> format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sz="2800" kern="1200" dirty="0" err="1">
                <a:solidFill>
                  <a:schemeClr val="tx2"/>
                </a:solidFill>
              </a:rPr>
              <a:t>P</a:t>
            </a:r>
            <a:r>
              <a:rPr lang="nl-NL" sz="2800" kern="1200" dirty="0" err="1" smtClean="0">
                <a:solidFill>
                  <a:schemeClr val="tx2"/>
                </a:solidFill>
              </a:rPr>
              <a:t>erforms</a:t>
            </a:r>
            <a:r>
              <a:rPr lang="nl-NL" sz="2800" kern="1200" dirty="0" smtClean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automated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fixes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for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simple</a:t>
            </a:r>
            <a:r>
              <a:rPr lang="nl-NL" sz="2800" kern="1200" dirty="0">
                <a:solidFill>
                  <a:schemeClr val="tx2"/>
                </a:solidFill>
              </a:rPr>
              <a:t> </a:t>
            </a:r>
            <a:r>
              <a:rPr lang="nl-NL" sz="2800" kern="1200" dirty="0" err="1">
                <a:solidFill>
                  <a:schemeClr val="tx2"/>
                </a:solidFill>
              </a:rPr>
              <a:t>deviations</a:t>
            </a:r>
            <a:r>
              <a:rPr lang="nl-NL" sz="2800" kern="1200" dirty="0">
                <a:solidFill>
                  <a:schemeClr val="tx2"/>
                </a:solidFill>
              </a:rPr>
              <a:t> in the </a:t>
            </a:r>
            <a:r>
              <a:rPr lang="nl-NL" sz="2800" kern="1200" dirty="0" err="1">
                <a:solidFill>
                  <a:schemeClr val="tx2"/>
                </a:solidFill>
              </a:rPr>
              <a:t>metadata</a:t>
            </a:r>
            <a:r>
              <a:rPr lang="nl-NL" sz="2800" kern="1200" dirty="0">
                <a:solidFill>
                  <a:schemeClr val="tx2"/>
                </a:solidFill>
              </a:rPr>
              <a:t> of the </a:t>
            </a:r>
            <a:r>
              <a:rPr lang="nl-NL" sz="2800" kern="1200" dirty="0" err="1" smtClean="0">
                <a:solidFill>
                  <a:schemeClr val="tx2"/>
                </a:solidFill>
              </a:rPr>
              <a:t>preservation</a:t>
            </a:r>
            <a:r>
              <a:rPr lang="nl-NL" sz="2800" kern="1200" dirty="0" smtClean="0">
                <a:solidFill>
                  <a:schemeClr val="tx2"/>
                </a:solidFill>
              </a:rPr>
              <a:t> </a:t>
            </a:r>
            <a:r>
              <a:rPr lang="nl-NL" sz="2800" kern="1200" dirty="0">
                <a:solidFill>
                  <a:schemeClr val="tx2"/>
                </a:solidFill>
              </a:rPr>
              <a:t>file. </a:t>
            </a:r>
          </a:p>
          <a:p>
            <a:endParaRPr lang="nl-N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94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6" y="195486"/>
            <a:ext cx="8562824" cy="49685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2547283" cy="565539"/>
          </a:xfrm>
        </p:spPr>
        <p:txBody>
          <a:bodyPr/>
          <a:lstStyle/>
          <a:p>
            <a:r>
              <a:rPr lang="nl-NL" dirty="0" smtClean="0"/>
              <a:t>In OAIS </a:t>
            </a:r>
            <a:r>
              <a:rPr lang="nl-NL" dirty="0" err="1" smtClean="0"/>
              <a:t>Terms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 bwMode="auto">
          <a:xfrm>
            <a:off x="1403648" y="123478"/>
            <a:ext cx="1800200" cy="48965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82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 rot="-5400000">
            <a:off x="7977254" y="3744856"/>
            <a:ext cx="1942072" cy="176212"/>
          </a:xfrm>
          <a:prstGeom prst="rect">
            <a:avLst/>
          </a:prstGeom>
          <a:noFill/>
          <a:ln>
            <a:noFill/>
          </a:ln>
        </p:spPr>
        <p:txBody>
          <a:bodyPr lIns="19050" tIns="19050" rIns="19050" bIns="190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-NL" sz="9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Slide </a:t>
            </a:r>
            <a:r>
              <a:rPr lang="nl-NL" sz="9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with</a:t>
            </a:r>
            <a:r>
              <a:rPr lang="nl-NL" sz="9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nl-NL" sz="9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thanks</a:t>
            </a:r>
            <a:r>
              <a:rPr lang="nl-NL" sz="9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nl-NL" sz="9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</a:t>
            </a:r>
            <a:r>
              <a:rPr lang="nl-NL" sz="9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nl-NL" sz="9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Claudio</a:t>
            </a:r>
            <a:r>
              <a:rPr lang="nl-NL" sz="9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nl-NL" sz="9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Prandoni</a:t>
            </a:r>
            <a:endParaRPr lang="nl-NL" sz="9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l="12690" r="17041" b="9272"/>
          <a:stretch/>
        </p:blipFill>
        <p:spPr>
          <a:xfrm rot="-599999">
            <a:off x="367714" y="944109"/>
            <a:ext cx="5006138" cy="467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541" y="299893"/>
            <a:ext cx="2043227" cy="565539"/>
          </a:xfrm>
        </p:spPr>
        <p:txBody>
          <a:bodyPr/>
          <a:lstStyle/>
          <a:p>
            <a:r>
              <a:rPr lang="nl-NL" dirty="0" smtClean="0"/>
              <a:t>PREFORMA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6096" y="771550"/>
            <a:ext cx="3610744" cy="3243808"/>
          </a:xfrm>
        </p:spPr>
        <p:txBody>
          <a:bodyPr/>
          <a:lstStyle/>
          <a:p>
            <a:pPr marL="22225" indent="0">
              <a:buNone/>
            </a:pPr>
            <a:r>
              <a:rPr lang="nl-NL" dirty="0" err="1" smtClean="0"/>
              <a:t>Empowers</a:t>
            </a:r>
            <a:r>
              <a:rPr lang="nl-NL" dirty="0" smtClean="0"/>
              <a:t> </a:t>
            </a:r>
            <a:r>
              <a:rPr lang="nl-NL" dirty="0"/>
              <a:t>memory </a:t>
            </a:r>
            <a:r>
              <a:rPr lang="nl-NL" dirty="0" err="1"/>
              <a:t>institutions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 full control over the </a:t>
            </a:r>
            <a:r>
              <a:rPr lang="nl-NL" dirty="0" err="1"/>
              <a:t>technical</a:t>
            </a:r>
            <a:r>
              <a:rPr lang="nl-NL" dirty="0"/>
              <a:t> </a:t>
            </a:r>
            <a:r>
              <a:rPr lang="nl-NL" dirty="0" err="1"/>
              <a:t>properties</a:t>
            </a:r>
            <a:r>
              <a:rPr lang="nl-NL" dirty="0"/>
              <a:t> of digital content </a:t>
            </a:r>
            <a:r>
              <a:rPr lang="nl-NL" dirty="0" err="1"/>
              <a:t>intended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long-term </a:t>
            </a:r>
            <a:r>
              <a:rPr lang="nl-NL" dirty="0" err="1" smtClean="0"/>
              <a:t>preservation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1345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Reference Standard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" indent="0">
              <a:buNone/>
            </a:pPr>
            <a:r>
              <a:rPr lang="nl-NL" dirty="0" smtClean="0"/>
              <a:t>For PREFORMA:</a:t>
            </a:r>
          </a:p>
          <a:p>
            <a:pPr marL="479425" indent="-457200">
              <a:buFont typeface="+mj-lt"/>
              <a:buAutoNum type="arabicPeriod"/>
            </a:pPr>
            <a:r>
              <a:rPr lang="nl-NL" dirty="0" smtClean="0"/>
              <a:t>Format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/>
              <a:t>capture</a:t>
            </a:r>
            <a:r>
              <a:rPr lang="nl-NL" dirty="0"/>
              <a:t> content in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uncompressed</a:t>
            </a:r>
            <a:r>
              <a:rPr lang="nl-NL" dirty="0"/>
              <a:t> or </a:t>
            </a:r>
            <a:r>
              <a:rPr lang="nl-NL" dirty="0" err="1"/>
              <a:t>mathematically</a:t>
            </a:r>
            <a:r>
              <a:rPr lang="nl-NL" dirty="0"/>
              <a:t> </a:t>
            </a:r>
            <a:r>
              <a:rPr lang="nl-NL" dirty="0" err="1"/>
              <a:t>lossless</a:t>
            </a:r>
            <a:r>
              <a:rPr lang="nl-NL" dirty="0"/>
              <a:t> </a:t>
            </a:r>
            <a:r>
              <a:rPr lang="nl-NL" dirty="0" err="1"/>
              <a:t>encoding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retain</a:t>
            </a:r>
            <a:r>
              <a:rPr lang="nl-NL" dirty="0"/>
              <a:t> as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original</a:t>
            </a:r>
            <a:r>
              <a:rPr lang="nl-NL" dirty="0"/>
              <a:t> </a:t>
            </a:r>
            <a:r>
              <a:rPr lang="nl-NL" dirty="0" err="1"/>
              <a:t>properties</a:t>
            </a:r>
            <a:r>
              <a:rPr lang="nl-NL" dirty="0"/>
              <a:t> as </a:t>
            </a:r>
            <a:r>
              <a:rPr lang="nl-NL" dirty="0" err="1"/>
              <a:t>possible</a:t>
            </a:r>
            <a:r>
              <a:rPr lang="nl-NL" dirty="0"/>
              <a:t> (ie. bit-</a:t>
            </a:r>
            <a:r>
              <a:rPr lang="nl-NL" dirty="0" err="1"/>
              <a:t>depth</a:t>
            </a:r>
            <a:r>
              <a:rPr lang="nl-NL" dirty="0"/>
              <a:t>, </a:t>
            </a:r>
            <a:r>
              <a:rPr lang="nl-NL" dirty="0" err="1"/>
              <a:t>resolution</a:t>
            </a:r>
            <a:r>
              <a:rPr lang="nl-NL" dirty="0"/>
              <a:t>, …</a:t>
            </a:r>
            <a:r>
              <a:rPr lang="nl-NL" dirty="0" smtClean="0"/>
              <a:t>)</a:t>
            </a:r>
            <a:endParaRPr lang="nl-NL" dirty="0"/>
          </a:p>
          <a:p>
            <a:pPr marL="479425" indent="-457200">
              <a:buFont typeface="+mj-lt"/>
              <a:buAutoNum type="arabicPeriod"/>
            </a:pPr>
            <a:r>
              <a:rPr lang="nl-NL" dirty="0" smtClean="0"/>
              <a:t>Format is </a:t>
            </a:r>
            <a:r>
              <a:rPr lang="nl-NL" dirty="0"/>
              <a:t>Free/Libre (</a:t>
            </a:r>
            <a:r>
              <a:rPr lang="nl-NL" dirty="0" err="1"/>
              <a:t>cf</a:t>
            </a:r>
            <a:r>
              <a:rPr lang="nl-NL" dirty="0"/>
              <a:t> EIFv1</a:t>
            </a:r>
            <a:r>
              <a:rPr lang="nl-NL" dirty="0" smtClean="0"/>
              <a:t>)</a:t>
            </a:r>
            <a:endParaRPr lang="nl-NL" dirty="0"/>
          </a:p>
          <a:p>
            <a:pPr marL="479425" indent="-457200">
              <a:buFont typeface="+mj-lt"/>
              <a:buAutoNum type="arabicPeriod"/>
            </a:pPr>
            <a:r>
              <a:rPr lang="nl-NL" dirty="0" smtClean="0"/>
              <a:t>Format is </a:t>
            </a:r>
            <a:r>
              <a:rPr lang="nl-NL" dirty="0"/>
              <a:t>well </a:t>
            </a:r>
            <a:r>
              <a:rPr lang="nl-NL" dirty="0" err="1"/>
              <a:t>documented</a:t>
            </a:r>
            <a:endParaRPr lang="nl-NL" dirty="0"/>
          </a:p>
          <a:p>
            <a:pPr marL="479425" indent="-457200">
              <a:buFont typeface="+mj-lt"/>
              <a:buAutoNum type="arabicPeriod"/>
            </a:pPr>
            <a:r>
              <a:rPr lang="nl-NL" dirty="0" smtClean="0"/>
              <a:t>Format has </a:t>
            </a:r>
            <a:r>
              <a:rPr lang="nl-NL" dirty="0"/>
              <a:t>been </a:t>
            </a:r>
            <a:r>
              <a:rPr lang="nl-NL" dirty="0" err="1" smtClean="0"/>
              <a:t>adopted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459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Shape 320"/>
          <p:cNvGraphicFramePr/>
          <p:nvPr>
            <p:extLst>
              <p:ext uri="{D42A27DB-BD31-4B8C-83A1-F6EECF244321}">
                <p14:modId xmlns:p14="http://schemas.microsoft.com/office/powerpoint/2010/main" val="115529069"/>
              </p:ext>
            </p:extLst>
          </p:nvPr>
        </p:nvGraphicFramePr>
        <p:xfrm>
          <a:off x="0" y="102914"/>
          <a:ext cx="8748463" cy="50405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51691"/>
                <a:gridCol w="1815427"/>
                <a:gridCol w="1944806"/>
                <a:gridCol w="1293621"/>
                <a:gridCol w="1171459"/>
                <a:gridCol w="1171459"/>
              </a:tblGrid>
              <a:tr h="24934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Open standard?</a:t>
                      </a:r>
                    </a:p>
                  </a:txBody>
                  <a:tcPr marL="17150" marR="17150" marT="17150" marB="17150" anchor="ctr">
                    <a:lnB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AUDIOVISUAL</a:t>
                      </a:r>
                    </a:p>
                  </a:txBody>
                  <a:tcPr marL="33750" marR="33750" marT="33750" marB="33750">
                    <a:lnB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TEXT</a:t>
                      </a:r>
                    </a:p>
                  </a:txBody>
                  <a:tcPr marL="33750" marR="33750" marT="33750" marB="33750">
                    <a:lnB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IMAGE</a:t>
                      </a:r>
                    </a:p>
                  </a:txBody>
                  <a:tcPr marL="33750" marR="33750" marT="33750" marB="33750">
                    <a:lnB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48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broadcast</a:t>
                      </a:r>
                    </a:p>
                  </a:txBody>
                  <a:tcPr marL="33750" marR="33750" marT="33750" marB="33750">
                    <a:lnL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film</a:t>
                      </a:r>
                    </a:p>
                  </a:txBody>
                  <a:tcPr marL="33750" marR="33750" marT="33750" marB="33750">
                    <a:lnT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Consumer</a:t>
                      </a:r>
                    </a:p>
                  </a:txBody>
                  <a:tcPr marL="33750" marR="33750" marT="33750" marB="33750">
                    <a:lnR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7460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PREFORMA stakeholders</a:t>
                      </a:r>
                    </a:p>
                  </a:txBody>
                  <a:tcPr marL="33750" marR="33750" marT="33750" marB="33750">
                    <a:lnT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MPEG-IMX</a:t>
                      </a:r>
                      <a:b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</a:b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(MXF/MPEG2)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XDCAM HD422</a:t>
                      </a:r>
                      <a:b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</a:b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(MXF/MPEG4)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DPX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DCP</a:t>
                      </a:r>
                      <a:b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</a:b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(MXF/</a:t>
                      </a:r>
                      <a:r>
                        <a:rPr lang="nl-NL" sz="1400" b="1" i="1" u="none" strike="noStrike" cap="none" baseline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JPEG2000</a:t>
                      </a: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)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MOV/MPEG2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AVI/MPEG2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MPEG/MPEG2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MPEG/MPEG4-AVC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PDF 1.4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PDF/A1</a:t>
                      </a:r>
                    </a:p>
                  </a:txBody>
                  <a:tcPr marL="33750" marR="33750" marT="33750" marB="33750">
                    <a:lnT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TIFF 6.0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JPEG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JPEG2000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RAW</a:t>
                      </a:r>
                    </a:p>
                  </a:txBody>
                  <a:tcPr marL="33750" marR="33750" marT="33750" marB="33750">
                    <a:lnT w="381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4"/>
                    </a:solidFill>
                  </a:tcPr>
                </a:tc>
              </a:tr>
              <a:tr h="13076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Industry standards</a:t>
                      </a:r>
                    </a:p>
                  </a:txBody>
                  <a:tcPr marL="33750" marR="33750" marT="33750" marB="337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AS|07 </a:t>
                      </a:r>
                      <a:b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</a:b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(MXF/MPEG2)</a:t>
                      </a:r>
                      <a:b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</a:b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(MXF/</a:t>
                      </a: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JPEG2000</a:t>
                      </a: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FIMS</a:t>
                      </a:r>
                      <a:b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</a:b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(MXF/MPEG2)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DCDM </a:t>
                      </a:r>
                      <a:b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</a:b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(TIFF 6.0)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DCP (MXF/</a:t>
                      </a: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JPEG2000</a:t>
                      </a: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IMF (MXF/MPEG4)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MPEG-AF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BFBFB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PDF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JPEG2000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TIFF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</a:tr>
              <a:tr h="7496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Open standards</a:t>
                      </a:r>
                    </a:p>
                  </a:txBody>
                  <a:tcPr marL="33750" marR="33750" marT="33750" marB="337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MKV/FFV1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OGG/Dirac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PNG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WebM/VP8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OGG/Theora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PDF/A1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PDF/A3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PDF/A3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PNG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</a:tr>
              <a:tr h="5651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PREFORMA</a:t>
                      </a:r>
                    </a:p>
                  </a:txBody>
                  <a:tcPr marL="33750" marR="33750" marT="33750" marB="33750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MKV (?)</a:t>
                      </a: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 | </a:t>
                      </a:r>
                      <a:r>
                        <a:rPr lang="nl-NL" sz="1400" b="1" i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OGG </a:t>
                      </a:r>
                      <a:r>
                        <a:rPr lang="nl-NL" sz="1400" b="1" i="1" u="none" strike="noStrike" cap="none" baseline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|</a:t>
                      </a:r>
                      <a:r>
                        <a:rPr lang="nl-NL" sz="1400" b="1" i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 JPEG2000 (?)</a:t>
                      </a: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 | </a:t>
                      </a:r>
                      <a:r>
                        <a:rPr lang="nl-NL" sz="1400" b="1" i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FFV1</a:t>
                      </a:r>
                      <a:r>
                        <a:rPr lang="nl-NL" sz="1400" b="1" i="1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 | </a:t>
                      </a:r>
                      <a:r>
                        <a:rPr lang="nl-NL" sz="1400" b="1" i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Dirac </a:t>
                      </a:r>
                      <a:r>
                        <a:rPr lang="nl-NL" sz="1400" b="1" i="1" u="none" strike="noStrike" cap="none" baseline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|</a:t>
                      </a:r>
                      <a:r>
                        <a:rPr lang="nl-NL" sz="1400" b="1" i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 LPCM (?)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PDF/A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nl-NL" sz="1400" b="1" i="1" u="none" strike="noStrike" cap="none" baseline="0" dirty="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rtl val="0"/>
                        </a:rPr>
                        <a:t>TIFF 6.0 (?)</a:t>
                      </a:r>
                    </a:p>
                  </a:txBody>
                  <a:tcPr marL="33750" marR="33750" marT="33750" marB="33750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321" name="Shape 321"/>
          <p:cNvSpPr/>
          <p:nvPr/>
        </p:nvSpPr>
        <p:spPr>
          <a:xfrm rot="-5400000">
            <a:off x="8046063" y="3497507"/>
            <a:ext cx="1804455" cy="176212"/>
          </a:xfrm>
          <a:prstGeom prst="rect">
            <a:avLst/>
          </a:prstGeom>
          <a:noFill/>
          <a:ln>
            <a:noFill/>
          </a:ln>
        </p:spPr>
        <p:txBody>
          <a:bodyPr lIns="19050" tIns="19050" rIns="19050" bIns="190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-NL" sz="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Slide with thanks to Bert Lemmens</a:t>
            </a:r>
          </a:p>
        </p:txBody>
      </p:sp>
    </p:spTree>
    <p:extLst>
      <p:ext uri="{BB962C8B-B14F-4D97-AF65-F5344CB8AC3E}">
        <p14:creationId xmlns:p14="http://schemas.microsoft.com/office/powerpoint/2010/main" val="363079573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363838"/>
            <a:ext cx="8229600" cy="1440160"/>
          </a:xfrm>
        </p:spPr>
        <p:txBody>
          <a:bodyPr/>
          <a:lstStyle/>
          <a:p>
            <a:pPr marL="22225" indent="0">
              <a:buNone/>
            </a:pPr>
            <a:r>
              <a:rPr lang="nl-NL" dirty="0" smtClean="0"/>
              <a:t>See </a:t>
            </a:r>
            <a:r>
              <a:rPr lang="nl-NL" dirty="0" err="1" smtClean="0"/>
              <a:t>Session</a:t>
            </a:r>
            <a:r>
              <a:rPr lang="nl-NL" dirty="0" smtClean="0"/>
              <a:t> 7: </a:t>
            </a:r>
            <a:r>
              <a:rPr lang="nl-NL" i="1" dirty="0"/>
              <a:t>R</a:t>
            </a:r>
            <a:r>
              <a:rPr lang="nl-NL" i="1" dirty="0" smtClean="0"/>
              <a:t>eview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comparison</a:t>
            </a:r>
            <a:r>
              <a:rPr lang="nl-NL" i="1" dirty="0"/>
              <a:t> of </a:t>
            </a:r>
            <a:r>
              <a:rPr lang="nl-NL" i="1" dirty="0" smtClean="0"/>
              <a:t>FFV1 </a:t>
            </a:r>
            <a:br>
              <a:rPr lang="nl-NL" i="1" dirty="0" smtClean="0"/>
            </a:br>
            <a:r>
              <a:rPr lang="nl-NL" i="1" dirty="0" smtClean="0"/>
              <a:t>versus </a:t>
            </a:r>
            <a:r>
              <a:rPr lang="nl-NL" i="1" dirty="0" err="1" smtClean="0"/>
              <a:t>other</a:t>
            </a:r>
            <a:r>
              <a:rPr lang="nl-NL" i="1" dirty="0" smtClean="0"/>
              <a:t> </a:t>
            </a:r>
            <a:r>
              <a:rPr lang="nl-NL" i="1" dirty="0" err="1"/>
              <a:t>lossless</a:t>
            </a:r>
            <a:r>
              <a:rPr lang="nl-NL" i="1" dirty="0"/>
              <a:t> video </a:t>
            </a:r>
            <a:r>
              <a:rPr lang="nl-NL" i="1" dirty="0" err="1" smtClean="0"/>
              <a:t>codecs</a:t>
            </a:r>
            <a:r>
              <a:rPr lang="nl-NL" dirty="0" smtClean="0"/>
              <a:t> - </a:t>
            </a:r>
            <a:r>
              <a:rPr lang="nl-NL" b="1" dirty="0" smtClean="0"/>
              <a:t>Peter </a:t>
            </a:r>
            <a:r>
              <a:rPr lang="nl-NL" b="1" dirty="0" err="1"/>
              <a:t>Bubestinger</a:t>
            </a:r>
            <a:endParaRPr lang="nl-NL" b="1" dirty="0"/>
          </a:p>
          <a:p>
            <a:endParaRPr lang="nl-NL" dirty="0"/>
          </a:p>
        </p:txBody>
      </p:sp>
      <p:sp>
        <p:nvSpPr>
          <p:cNvPr id="11" name="Ovaal 10"/>
          <p:cNvSpPr/>
          <p:nvPr/>
        </p:nvSpPr>
        <p:spPr bwMode="auto">
          <a:xfrm rot="20687308">
            <a:off x="9564891" y="2328716"/>
            <a:ext cx="2461902" cy="353695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466725" y="416616"/>
            <a:ext cx="8209731" cy="25691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28575" rIns="144000" bIns="28575" numCol="1" anchor="ctr" anchorCtr="0" compatLnSpc="1">
            <a:prstTxWarp prst="textNoShape">
              <a:avLst/>
            </a:prstTxWarp>
            <a:spAutoFit/>
          </a:bodyPr>
          <a:lstStyle>
            <a:lvl1pPr marL="1588" algn="l" rtl="0" eaLnBrk="1" fontAlgn="base" hangingPunct="1">
              <a:spcBef>
                <a:spcPct val="0"/>
              </a:spcBef>
              <a:spcAft>
                <a:spcPct val="0"/>
              </a:spcAft>
              <a:defRPr sz="3300" cap="all" baseline="0">
                <a:solidFill>
                  <a:schemeClr val="bg1"/>
                </a:solidFill>
                <a:latin typeface="AkzidenzGrotConBQ-Bold" pitchFamily="2" charset="0"/>
                <a:ea typeface="+mj-ea"/>
                <a:cs typeface="+mj-cs"/>
                <a:sym typeface="Arial" panose="020B0604020202020204" pitchFamily="34" charset="0"/>
              </a:defRPr>
            </a:lvl1pPr>
            <a:lvl2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2pPr>
            <a:lvl3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3pPr>
            <a:lvl4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4pPr>
            <a:lvl5pPr marL="158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panose="020B0604020202020204" pitchFamily="34" charset="0"/>
              </a:defRPr>
            </a:lvl5pPr>
            <a:lvl6pPr marL="25896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51613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77331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103048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pPr marL="0" eaLnBrk="0" hangingPunct="0">
              <a:spcBef>
                <a:spcPct val="30000"/>
              </a:spcBef>
              <a:defRPr/>
            </a:pPr>
            <a:r>
              <a:rPr lang="nl-NL" dirty="0"/>
              <a:t>“</a:t>
            </a:r>
            <a:r>
              <a:rPr lang="nl-NL" dirty="0">
                <a:solidFill>
                  <a:schemeClr val="tx1"/>
                </a:solidFill>
              </a:rPr>
              <a:t>FFv1/MKV are </a:t>
            </a:r>
            <a:r>
              <a:rPr lang="nl-NL" dirty="0" err="1">
                <a:solidFill>
                  <a:schemeClr val="tx1"/>
                </a:solidFill>
              </a:rPr>
              <a:t>gaining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traction</a:t>
            </a:r>
            <a:r>
              <a:rPr lang="nl-NL" dirty="0">
                <a:solidFill>
                  <a:schemeClr val="tx1"/>
                </a:solidFill>
              </a:rPr>
              <a:t> in a corner of the community - </a:t>
            </a:r>
            <a:r>
              <a:rPr lang="nl-NL" dirty="0" err="1">
                <a:solidFill>
                  <a:schemeClr val="tx1"/>
                </a:solidFill>
              </a:rPr>
              <a:t>whether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size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 err="1">
                <a:solidFill>
                  <a:schemeClr val="tx1"/>
                </a:solidFill>
              </a:rPr>
              <a:t>hipness</a:t>
            </a:r>
            <a:r>
              <a:rPr lang="nl-NL" dirty="0">
                <a:solidFill>
                  <a:schemeClr val="tx1"/>
                </a:solidFill>
              </a:rPr>
              <a:t>, anti-establishment, </a:t>
            </a:r>
            <a:r>
              <a:rPr lang="nl-NL" dirty="0" err="1">
                <a:solidFill>
                  <a:schemeClr val="tx1"/>
                </a:solidFill>
              </a:rPr>
              <a:t>simpler</a:t>
            </a:r>
            <a:r>
              <a:rPr lang="nl-NL" dirty="0">
                <a:solidFill>
                  <a:schemeClr val="tx1"/>
                </a:solidFill>
              </a:rPr>
              <a:t>-</a:t>
            </a:r>
            <a:r>
              <a:rPr lang="nl-NL" dirty="0" err="1">
                <a:solidFill>
                  <a:schemeClr val="tx1"/>
                </a:solidFill>
              </a:rPr>
              <a:t>than</a:t>
            </a:r>
            <a:r>
              <a:rPr lang="nl-NL" dirty="0">
                <a:solidFill>
                  <a:schemeClr val="tx1"/>
                </a:solidFill>
              </a:rPr>
              <a:t>-MXF, "free", or open or </a:t>
            </a:r>
            <a:r>
              <a:rPr lang="nl-NL" dirty="0" err="1">
                <a:solidFill>
                  <a:schemeClr val="tx1"/>
                </a:solidFill>
              </a:rPr>
              <a:t>whatever</a:t>
            </a:r>
            <a:r>
              <a:rPr lang="nl-NL" dirty="0">
                <a:solidFill>
                  <a:schemeClr val="tx1"/>
                </a:solidFill>
              </a:rPr>
              <a:t>.” </a:t>
            </a:r>
            <a:endParaRPr lang="nl-NL" dirty="0" smtClean="0">
              <a:solidFill>
                <a:schemeClr val="tx1"/>
              </a:solidFill>
            </a:endParaRPr>
          </a:p>
          <a:p>
            <a:pPr marL="0" algn="r" eaLnBrk="0" hangingPunct="0">
              <a:spcBef>
                <a:spcPct val="30000"/>
              </a:spcBef>
              <a:defRPr/>
            </a:pPr>
            <a:r>
              <a:rPr lang="nl-NL" sz="2400" cap="none" dirty="0" smtClean="0">
                <a:solidFill>
                  <a:schemeClr val="tx1"/>
                </a:solidFill>
                <a:latin typeface="AkzidenzGrotConBQ-Light"/>
                <a:cs typeface="AkzidenzGrotConBQ-Light"/>
              </a:rPr>
              <a:t>George Blood, AMIA List, 2015-12-03 </a:t>
            </a:r>
            <a:endParaRPr lang="nl-NL" sz="2400" cap="none" dirty="0">
              <a:latin typeface="AkzidenzGrotConBQ-Light"/>
              <a:cs typeface="AkzidenzGrotConBQ-Light"/>
            </a:endParaRPr>
          </a:p>
        </p:txBody>
      </p:sp>
    </p:spTree>
    <p:extLst>
      <p:ext uri="{BB962C8B-B14F-4D97-AF65-F5344CB8AC3E}">
        <p14:creationId xmlns:p14="http://schemas.microsoft.com/office/powerpoint/2010/main" val="2145281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BeeldenGeluid_v2015-3-1">
  <a:themeElements>
    <a:clrScheme name="Beeld en Geluid kleuren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9FDA"/>
      </a:accent1>
      <a:accent2>
        <a:srgbClr val="E00034"/>
      </a:accent2>
      <a:accent3>
        <a:srgbClr val="FF5800"/>
      </a:accent3>
      <a:accent4>
        <a:srgbClr val="C7C2BA"/>
      </a:accent4>
      <a:accent5>
        <a:srgbClr val="56197B"/>
      </a:accent5>
      <a:accent6>
        <a:srgbClr val="00B400"/>
      </a:accent6>
      <a:hlink>
        <a:srgbClr val="009FDA"/>
      </a:hlink>
      <a:folHlink>
        <a:srgbClr val="009FDA"/>
      </a:folHlink>
    </a:clrScheme>
    <a:fontScheme name="Beeld en Geluid lettertypes">
      <a:majorFont>
        <a:latin typeface="AkzidenzGrotConBQ-Bold"/>
        <a:ea typeface=""/>
        <a:cs typeface=""/>
      </a:majorFont>
      <a:minorFont>
        <a:latin typeface="AkzidenzGroteskBQ-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4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4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050" smtClean="0"/>
        </a:defPPr>
      </a:lstStyle>
    </a:txDef>
  </a:objectDefaults>
  <a:extraClrSchemeLst>
    <a:extraClrScheme>
      <a:clrScheme name="Beeld en Geluid presentatie sjabloon (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Template_BeeldenGeluid_v2015-3-1.potx</Template>
  <TotalTime>5145</TotalTime>
  <Pages>0</Pages>
  <Words>2870</Words>
  <Characters>0</Characters>
  <Application>Microsoft Macintosh PowerPoint</Application>
  <PresentationFormat>Diavoorstelling (16:9)</PresentationFormat>
  <Lines>0</Lines>
  <Paragraphs>315</Paragraphs>
  <Slides>20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Template_BeeldenGeluid_v2015-3-1</vt:lpstr>
      <vt:lpstr>Check Your Standard: PREFORMA and MediaConch</vt:lpstr>
      <vt:lpstr>PowerPoint-presentatie</vt:lpstr>
      <vt:lpstr>Labs.beeldengeluid.nl</vt:lpstr>
      <vt:lpstr>Conformance Checker in Preservation</vt:lpstr>
      <vt:lpstr>In OAIS Terms</vt:lpstr>
      <vt:lpstr>PREFORMA</vt:lpstr>
      <vt:lpstr>Reference Standard</vt:lpstr>
      <vt:lpstr>PowerPoint-presentatie</vt:lpstr>
      <vt:lpstr>PowerPoint-presentatie</vt:lpstr>
      <vt:lpstr>Challenge Brief</vt:lpstr>
      <vt:lpstr>The PREFORMA Outcomes</vt:lpstr>
      <vt:lpstr>MediaConCh</vt:lpstr>
      <vt:lpstr>PowerPoint-presentatie</vt:lpstr>
      <vt:lpstr>PowerPoint-presentatie</vt:lpstr>
      <vt:lpstr>PowerPoint-presentatie</vt:lpstr>
      <vt:lpstr>CELLAR</vt:lpstr>
      <vt:lpstr>A look forward</vt:lpstr>
      <vt:lpstr>What You Can Do</vt:lpstr>
      <vt:lpstr>Workshop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Ned Inst voor Beeld en Geluid</dc:creator>
  <cp:lastModifiedBy>Erwin Verbruggen</cp:lastModifiedBy>
  <cp:revision>189</cp:revision>
  <dcterms:modified xsi:type="dcterms:W3CDTF">2016-03-06T19:56:58Z</dcterms:modified>
</cp:coreProperties>
</file>