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46"/>
  </p:notesMasterIdLst>
  <p:sldIdLst>
    <p:sldId id="256" r:id="rId4"/>
    <p:sldId id="257" r:id="rId5"/>
    <p:sldId id="258" r:id="rId6"/>
    <p:sldId id="259" r:id="rId7"/>
    <p:sldId id="260" r:id="rId8"/>
    <p:sldId id="261" r:id="rId9"/>
    <p:sldId id="262" r:id="rId10"/>
    <p:sldId id="263" r:id="rId11"/>
    <p:sldId id="264" r:id="rId12"/>
    <p:sldId id="266" r:id="rId13"/>
    <p:sldId id="267" r:id="rId14"/>
    <p:sldId id="268" r:id="rId15"/>
    <p:sldId id="269" r:id="rId16"/>
    <p:sldId id="270" r:id="rId17"/>
    <p:sldId id="271" r:id="rId18"/>
    <p:sldId id="272" r:id="rId19"/>
    <p:sldId id="273" r:id="rId20"/>
    <p:sldId id="274" r:id="rId21"/>
    <p:sldId id="297" r:id="rId22"/>
    <p:sldId id="276" r:id="rId23"/>
    <p:sldId id="277" r:id="rId24"/>
    <p:sldId id="278" r:id="rId25"/>
    <p:sldId id="299" r:id="rId26"/>
    <p:sldId id="298" r:id="rId27"/>
    <p:sldId id="279" r:id="rId28"/>
    <p:sldId id="280" r:id="rId29"/>
    <p:sldId id="281" r:id="rId30"/>
    <p:sldId id="282" r:id="rId31"/>
    <p:sldId id="283" r:id="rId32"/>
    <p:sldId id="284" r:id="rId33"/>
    <p:sldId id="285" r:id="rId34"/>
    <p:sldId id="286" r:id="rId35"/>
    <p:sldId id="287" r:id="rId36"/>
    <p:sldId id="289" r:id="rId37"/>
    <p:sldId id="290" r:id="rId38"/>
    <p:sldId id="291" r:id="rId39"/>
    <p:sldId id="292" r:id="rId40"/>
    <p:sldId id="293" r:id="rId41"/>
    <p:sldId id="294" r:id="rId42"/>
    <p:sldId id="295" r:id="rId43"/>
    <p:sldId id="296" r:id="rId44"/>
    <p:sldId id="300" r:id="rId45"/>
  </p:sldIdLst>
  <p:sldSz cx="9144000" cy="5143500" type="screen16x9"/>
  <p:notesSz cx="7099300" cy="10234613"/>
  <p:embeddedFontLst>
    <p:embeddedFont>
      <p:font typeface="Alfa Slab One"/>
      <p:regular r:id="rId47"/>
    </p:embeddedFont>
    <p:embeddedFont>
      <p:font typeface="Proxima Nova" panose="020B0604020202020204" charset="0"/>
      <p:regular r:id="rId48"/>
      <p:bold r:id="rId49"/>
      <p:italic r:id="rId50"/>
      <p:boldItalic r:id="rId51"/>
    </p:embeddedFont>
    <p:embeddedFont>
      <p:font typeface="Consolas" panose="020B0609020204030204" pitchFamily="49" charset="0"/>
      <p:regular r:id="rId52"/>
      <p:bold r:id="rId53"/>
      <p:italic r:id="rId54"/>
      <p:boldItalic r:id="rId55"/>
    </p:embeddedFont>
    <p:embeddedFont>
      <p:font typeface="Droid Sans"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10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41288" y="768350"/>
            <a:ext cx="6818312"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9930" y="4861441"/>
            <a:ext cx="5679440" cy="4605576"/>
          </a:xfrm>
          <a:prstGeom prst="rect">
            <a:avLst/>
          </a:prstGeom>
          <a:noFill/>
          <a:ln>
            <a:noFill/>
          </a:ln>
        </p:spPr>
        <p:txBody>
          <a:bodyPr wrap="square" lIns="99032" tIns="99032" rIns="99032" bIns="99032"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Dave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lgn="just">
              <a:spcAft>
                <a:spcPts val="650"/>
              </a:spcAft>
              <a:buNone/>
            </a:pPr>
            <a:r>
              <a:rPr lang="en" sz="1000">
                <a:latin typeface="Times New Roman"/>
                <a:ea typeface="Times New Roman"/>
                <a:cs typeface="Times New Roman"/>
                <a:sym typeface="Times New Roman"/>
              </a:rPr>
              <a:t>Dave</a:t>
            </a:r>
          </a:p>
          <a:p>
            <a:pPr algn="just">
              <a:spcAft>
                <a:spcPts val="650"/>
              </a:spcAft>
              <a:buNone/>
            </a:pPr>
            <a:endParaRPr sz="1000">
              <a:latin typeface="Times New Roman"/>
              <a:ea typeface="Times New Roman"/>
              <a:cs typeface="Times New Roman"/>
              <a:sym typeface="Times New Roman"/>
            </a:endParaRPr>
          </a:p>
          <a:p>
            <a:pPr algn="just">
              <a:spcAft>
                <a:spcPts val="650"/>
              </a:spcAft>
              <a:buNone/>
            </a:pPr>
            <a:r>
              <a:rPr lang="en" sz="1000">
                <a:latin typeface="Times New Roman"/>
                <a:ea typeface="Times New Roman"/>
                <a:cs typeface="Times New Roman"/>
                <a:sym typeface="Times New Roman"/>
              </a:rPr>
              <a:t>Matroska as an audiovisual file format has been in use since 2002, with widespread internet usage. Matroska has been adopted as the foundation of Google’s webm format -- a file format optimized specifically for web-streaming. Some of Matroska’s features -- such as subtitle management, chaptering, extensible structured metadata, file attachments, and broad support of audiovisual encodings -- have facilitated its adoption in a number of media communities. Matroska has also been implemented into many home media environments such as Xbox and Playstation and works “out of the box” in the Windows 10 operating system. </a:t>
            </a:r>
          </a:p>
          <a:p>
            <a:pPr algn="just">
              <a:spcAft>
                <a:spcPts val="650"/>
              </a:spcAft>
              <a:buNone/>
            </a:pPr>
            <a:r>
              <a:rPr lang="en" sz="1000">
                <a:latin typeface="Times New Roman"/>
                <a:ea typeface="Times New Roman"/>
                <a:cs typeface="Times New Roman"/>
                <a:sym typeface="Times New Roman"/>
              </a:rPr>
              <a:t>The Matroska wrapper is organized into sectional elements [link], and each element may have a dedicated checksum associated with it, which is one of the important reasons why it is deemed such a suitable format for digital preservation. Specific sections of a file can be checked for errors, which means error detection can be more specific to the error’s region (as opposed to having to identify the error within the entire file). For example, a checksum mismatch specific to the descriptive metadata section of the file can be assessed and corrected without having to do quality control and analysis on the file’s content streams. The Matroska format features embeddable technical and descriptive metadata so that contextual information about the file can be embedded within the file itself, not just provided alongside in a different type of document.</a:t>
            </a:r>
          </a:p>
          <a:p>
            <a:pPr>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Dave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Dave: EBML Schema for interlacement values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lgn="just">
              <a:spcAft>
                <a:spcPts val="650"/>
              </a:spcAft>
              <a:buNone/>
            </a:pPr>
            <a:r>
              <a:rPr lang="en"/>
              <a:t>Checksum information can be automatically gathered upon file creation for each individual frame within the video stream. FFV1 version 3 stores CRCs (cyclic redundancy check) in frame headers to allow verification of the encoded data and ability to store error status messages. With frame CRCs, a preservationist is able to determine exactly which frame is affected by any error of digital storage. With this level of specificity, the exact error and severity of damage is easily able to be identified.</a:t>
            </a:r>
          </a:p>
          <a:p>
            <a:pPr algn="just">
              <a:spcAft>
                <a:spcPts val="65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lgn="just">
              <a:spcAft>
                <a:spcPts val="650"/>
              </a:spcAft>
              <a:buNone/>
            </a:pPr>
            <a:r>
              <a:rPr lang="en"/>
              <a:t>Another benefit of FFV1 is that it is a multithreaded codec. FFV1 frames may be sliced into components to be encoded or decoded on multiple cores of processors. This multithreading support allows FFV1 to achieve speeds far greater than other lossless video codecs. </a:t>
            </a:r>
          </a:p>
          <a:p>
            <a:pPr algn="just">
              <a:spcAft>
                <a:spcPts val="650"/>
              </a:spcAft>
              <a:buNone/>
            </a:pPr>
            <a:endParaRPr/>
          </a:p>
          <a:p>
            <a:pPr algn="just">
              <a:spcAft>
                <a:spcPts val="650"/>
              </a:spcAft>
              <a:buNone/>
            </a:pPr>
            <a:r>
              <a:rPr lang="en"/>
              <a:t>Additionally FFV1 allows CRC at the slice level. This feature enables an FFV1 decoder to conceal the specific damaged slice of a frame by substituting the corresponding slice of the previous frame.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Jerome and Dave</a:t>
            </a:r>
          </a:p>
          <a:p>
            <a:pPr>
              <a:buNone/>
            </a:pPr>
            <a:r>
              <a:rPr lang="en"/>
              <a:t>Leave presentation for live demo of MediaConch for MI/MT integration, checking, policies, public policies, CLI</a:t>
            </a:r>
          </a:p>
        </p:txBody>
      </p:sp>
    </p:spTree>
    <p:extLst>
      <p:ext uri="{BB962C8B-B14F-4D97-AF65-F5344CB8AC3E}">
        <p14:creationId xmlns:p14="http://schemas.microsoft.com/office/powerpoint/2010/main" val="165785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extLst>
      <p:ext uri="{BB962C8B-B14F-4D97-AF65-F5344CB8AC3E}">
        <p14:creationId xmlns:p14="http://schemas.microsoft.com/office/powerpoint/2010/main" val="3614795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Jerome and Dave</a:t>
            </a:r>
          </a:p>
          <a:p>
            <a:pPr>
              <a:buNone/>
            </a:pPr>
            <a:r>
              <a:rPr lang="en"/>
              <a:t>Leave presentation for live demo of MediaConch for MI/MT integration, checking, policies, public policies, CLI</a:t>
            </a:r>
          </a:p>
        </p:txBody>
      </p:sp>
    </p:spTree>
    <p:extLst>
      <p:ext uri="{BB962C8B-B14F-4D97-AF65-F5344CB8AC3E}">
        <p14:creationId xmlns:p14="http://schemas.microsoft.com/office/powerpoint/2010/main" val="2460367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Tessa. The notes below are from the iPres paper, feel welcome to deviate.</a:t>
            </a:r>
          </a:p>
          <a:p>
            <a:pPr>
              <a:buNone/>
            </a:pPr>
            <a:endParaRPr/>
          </a:p>
          <a:p>
            <a:pPr>
              <a:buNone/>
            </a:pPr>
            <a:r>
              <a:rPr lang="en"/>
              <a:t>The Internet Engineering Task Force is an open and independent international standards organization, known for the development of standards for the Internet protocol suite (TCP/IP), file transfer protocol (FTP), and protocols that compose the Simple Mail Transfer Protocol (SMTP). IETF’s parent organization is the Internet Society (ISOC), an international, non-profit organization that has set out to “make the world a better place” by “connecting the world, working with others, and advocating for equal access to the Internet.” [link] Much of the standardization work shepherded by IETF focuses on the development of standards of and is related to the transmission of information between systems in an efficient manner without error or data loss.</a:t>
            </a:r>
            <a:br>
              <a:rPr lang="en"/>
            </a:br>
            <a:r>
              <a:rPr lang="en"/>
              <a:t>The working methods of IETF promote and ensure a high degree of transparency so that anyone is able to look upon processes underway and to participate within them. Communication is well-organized into a system of publicly accessible mailing lists, document trackers, and chatrooms. The IETF’s conferences (held three times per year) include audiovisual streams, IRC streams, and an in-room facilitator for remote participants to efficiently invite and enable participants in the process.</a:t>
            </a:r>
            <a:br>
              <a:rPr lang="en"/>
            </a:br>
            <a:endParaRPr lang="e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Tessa Fallon:  EXPLAIN THE NAME; looking for reviewers, editors, contributors, task masters; anyone involved in ffmpeg, flacdev, or matroska should be on and participating in CELLAR list; updating our milestones, assigning document shepherds</a:t>
            </a:r>
          </a:p>
          <a:p>
            <a:pPr>
              <a:buNone/>
            </a:pPr>
            <a:endParaRPr/>
          </a:p>
          <a:p>
            <a:pPr>
              <a:buNone/>
            </a:pPr>
            <a:r>
              <a:rPr lang="en"/>
              <a:t>CELLAR is a title of an IETF working group, an acronym for Codec Encoding for LossLess Archiving and Realtime transmission. The working group is chartered to develop specifications for three audiovisual formats: FFV1, Matroska, and FLAC. I’ll provide an overview of these formats shortly.</a:t>
            </a:r>
          </a:p>
          <a:p>
            <a:pPr>
              <a:buNone/>
            </a:pPr>
            <a:endParaRPr/>
          </a:p>
          <a:p>
            <a:pPr>
              <a:buNone/>
            </a:pPr>
            <a:r>
              <a:rPr lang="en"/>
              <a:t>Tessa Fallon presented a proposal for the working group at the 2015 IETF conference in Prague within a complex and trial-by-fire process. After presentations, charter drafts, collaboration with the originating communities of the formats, and votes within the IETF, the working group’s charter was approved by the IETF on November 20, 2015.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Jerome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Next meeting: spring 2017 Chicago, July 2017 prague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lgn="just">
              <a:spcAft>
                <a:spcPts val="650"/>
              </a:spcAft>
              <a:buNone/>
            </a:pPr>
            <a:r>
              <a:rPr lang="en" sz="1000">
                <a:latin typeface="Times New Roman"/>
                <a:ea typeface="Times New Roman"/>
                <a:cs typeface="Times New Roman"/>
                <a:sym typeface="Times New Roman"/>
              </a:rPr>
              <a:t>Dave</a:t>
            </a:r>
          </a:p>
          <a:p>
            <a:pPr algn="just">
              <a:spcAft>
                <a:spcPts val="650"/>
              </a:spcAft>
              <a:buNone/>
            </a:pPr>
            <a:r>
              <a:rPr lang="en" sz="1000">
                <a:latin typeface="Times New Roman"/>
                <a:ea typeface="Times New Roman"/>
                <a:cs typeface="Times New Roman"/>
                <a:sym typeface="Times New Roman"/>
              </a:rPr>
              <a:t>Matroska, FFV1, and FLAC are open file formats. Their specifications are freely available and openly licensed, continued development is open and available to the public, historical context and conversations surrounding the specification are open access, and use of the formats or their specifications is without charge and can be used by any person. They can also be improved upon by any person, contingent only on the standards body to collectively approve of changes.</a:t>
            </a:r>
          </a:p>
          <a:p>
            <a:pPr algn="just">
              <a:spcAft>
                <a:spcPts val="650"/>
              </a:spcAft>
              <a:buNone/>
            </a:pPr>
            <a:r>
              <a:rPr lang="en" sz="1000">
                <a:latin typeface="Times New Roman"/>
                <a:ea typeface="Times New Roman"/>
                <a:cs typeface="Times New Roman"/>
                <a:sym typeface="Times New Roman"/>
              </a:rPr>
              <a:t>The benefits of these formats extend beyond their open source status. But to discuss the benefits of these formats, we should first discuss the challenges specific to audiovisual format preservation and issues surrounding the ensured continued transmission of contemporary media artifacts.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A significant boost to our work was the No Time to Wait symposium held in July of this year, funded by the PREFORMA through the MediaConch project and hosted by the Deutsche Kinemathek and the Zuse Institute of Berlin. This 3 day symposium was designed as an event for archivists and developers to work collaboratively on Matroska and FFV1 concurrently to the working group meeting of the IETF, also held in Berlin at that time.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A significant boost to our work was the No Time to Wait symposium held in July of this year, funded by the PREFORMA through the MediaConch project and hosted by the Deutsche Kinemathek and the Zuse Institute of Berlin. This 3 day symposium was designed as an event for archivists and developers to work collaboratively on Matroska and FFV1 concurrently to the working group meeting of the IETF, also held in Berlin at that time.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extLst>
      <p:ext uri="{BB962C8B-B14F-4D97-AF65-F5344CB8AC3E}">
        <p14:creationId xmlns:p14="http://schemas.microsoft.com/office/powerpoint/2010/main" val="531849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Jerome else Dave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lgn="just">
              <a:spcAft>
                <a:spcPts val="650"/>
              </a:spcAft>
              <a:buNone/>
            </a:pPr>
            <a:r>
              <a:rPr lang="en" sz="1000">
                <a:latin typeface="Times New Roman"/>
                <a:ea typeface="Times New Roman"/>
                <a:cs typeface="Times New Roman"/>
                <a:sym typeface="Times New Roman"/>
              </a:rPr>
              <a:t>Dave</a:t>
            </a:r>
          </a:p>
          <a:p>
            <a:pPr algn="just">
              <a:spcAft>
                <a:spcPts val="650"/>
              </a:spcAft>
              <a:buNone/>
            </a:pPr>
            <a:endParaRPr sz="1000">
              <a:latin typeface="Times New Roman"/>
              <a:ea typeface="Times New Roman"/>
              <a:cs typeface="Times New Roman"/>
              <a:sym typeface="Times New Roman"/>
            </a:endParaRPr>
          </a:p>
          <a:p>
            <a:pPr algn="just">
              <a:spcAft>
                <a:spcPts val="650"/>
              </a:spcAft>
              <a:buNone/>
            </a:pPr>
            <a:r>
              <a:rPr lang="en" sz="1000">
                <a:latin typeface="Times New Roman"/>
                <a:ea typeface="Times New Roman"/>
                <a:cs typeface="Times New Roman"/>
                <a:sym typeface="Times New Roman"/>
              </a:rPr>
              <a:t>Matroska, FFV1, and FLAC are open file formats. Their specifications are freely available and openly licensed, continued development is open and available to the public, historical context and conversations surrounding the specification are open access, and use of the formats or their specifications is without charge and can be used by any person. They can also be improved upon by any person, contingent only on the standards body to collectively approve of changes.</a:t>
            </a:r>
          </a:p>
          <a:p>
            <a:pPr algn="just">
              <a:spcAft>
                <a:spcPts val="650"/>
              </a:spcAft>
              <a:buNone/>
            </a:pPr>
            <a:r>
              <a:rPr lang="en" sz="1000">
                <a:latin typeface="Times New Roman"/>
                <a:ea typeface="Times New Roman"/>
                <a:cs typeface="Times New Roman"/>
                <a:sym typeface="Times New Roman"/>
              </a:rPr>
              <a:t>The benefits of these formats extend beyond their open source status. But to discuss the benefits of these formats, we should first discuss the challenges specific to audiovisual format preservation and issues surrounding the ensured continued transmission of contemporary media artifacts.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9930" y="4861441"/>
            <a:ext cx="5679440" cy="4605576"/>
          </a:xfrm>
          <a:prstGeom prst="rect">
            <a:avLst/>
          </a:prstGeom>
        </p:spPr>
        <p:txBody>
          <a:bodyPr wrap="square" lIns="99032" tIns="99032" rIns="99032" bIns="99032" anchor="t" anchorCtr="0">
            <a:noAutofit/>
          </a:bodyPr>
          <a:lstStyle/>
          <a:p>
            <a:pPr>
              <a:buNone/>
            </a:pPr>
            <a:r>
              <a:rPr lang="en"/>
              <a:t>Jerome and Dave</a:t>
            </a:r>
          </a:p>
          <a:p>
            <a:pPr>
              <a:buNone/>
            </a:pPr>
            <a:r>
              <a:rPr lang="en"/>
              <a:t>Leave presentation for live demo of MediaInfo and MediaTrace for mkv, mxf, mov, dpx</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cxnSp>
        <p:nvCxnSpPr>
          <p:cNvPr id="55" name="Shape 55"/>
          <p:cNvCxnSpPr/>
          <p:nvPr/>
        </p:nvCxnSpPr>
        <p:spPr>
          <a:xfrm>
            <a:off x="4278300" y="2751162"/>
            <a:ext cx="587400" cy="0"/>
          </a:xfrm>
          <a:prstGeom prst="straightConnector1">
            <a:avLst/>
          </a:prstGeom>
          <a:noFill/>
          <a:ln w="76200" cap="flat" cmpd="sng">
            <a:solidFill>
              <a:schemeClr val="dk1"/>
            </a:solidFill>
            <a:prstDash val="solid"/>
            <a:round/>
            <a:headEnd type="none" w="med" len="med"/>
            <a:tailEnd type="none" w="med" len="med"/>
          </a:ln>
        </p:spPr>
      </p:cxnSp>
      <p:sp>
        <p:nvSpPr>
          <p:cNvPr id="56" name="Shape 56"/>
          <p:cNvSpPr txBox="1">
            <a:spLocks noGrp="1"/>
          </p:cNvSpPr>
          <p:nvPr>
            <p:ph type="ctrTitle"/>
          </p:nvPr>
        </p:nvSpPr>
        <p:spPr>
          <a:xfrm>
            <a:off x="311700" y="595975"/>
            <a:ext cx="8520600" cy="1957800"/>
          </a:xfrm>
          <a:prstGeom prst="rect">
            <a:avLst/>
          </a:prstGeom>
        </p:spPr>
        <p:txBody>
          <a:bodyPr wrap="square" lIns="91425" tIns="91425" rIns="91425" bIns="91425" anchor="b" anchorCtr="0"/>
          <a:lstStyle>
            <a:lvl1pPr lvl="0" algn="ctr" rtl="0">
              <a:spcBef>
                <a:spcPts val="0"/>
              </a:spcBef>
              <a:buSzPct val="100000"/>
              <a:defRPr sz="5400"/>
            </a:lvl1pPr>
            <a:lvl2pPr lvl="1" algn="ctr" rtl="0">
              <a:spcBef>
                <a:spcPts val="0"/>
              </a:spcBef>
              <a:buSzPct val="100000"/>
              <a:defRPr sz="5400"/>
            </a:lvl2pPr>
            <a:lvl3pPr lvl="2" algn="ctr" rtl="0">
              <a:spcBef>
                <a:spcPts val="0"/>
              </a:spcBef>
              <a:buSzPct val="100000"/>
              <a:defRPr sz="5400"/>
            </a:lvl3pPr>
            <a:lvl4pPr lvl="3" algn="ctr" rtl="0">
              <a:spcBef>
                <a:spcPts val="0"/>
              </a:spcBef>
              <a:buSzPct val="100000"/>
              <a:defRPr sz="5400"/>
            </a:lvl4pPr>
            <a:lvl5pPr lvl="4" algn="ctr" rtl="0">
              <a:spcBef>
                <a:spcPts val="0"/>
              </a:spcBef>
              <a:buSzPct val="100000"/>
              <a:defRPr sz="5400"/>
            </a:lvl5pPr>
            <a:lvl6pPr lvl="5" algn="ctr" rtl="0">
              <a:spcBef>
                <a:spcPts val="0"/>
              </a:spcBef>
              <a:buSzPct val="100000"/>
              <a:defRPr sz="5400"/>
            </a:lvl6pPr>
            <a:lvl7pPr lvl="6" algn="ctr" rtl="0">
              <a:spcBef>
                <a:spcPts val="0"/>
              </a:spcBef>
              <a:buSzPct val="100000"/>
              <a:defRPr sz="5400"/>
            </a:lvl7pPr>
            <a:lvl8pPr lvl="7" algn="ctr" rtl="0">
              <a:spcBef>
                <a:spcPts val="0"/>
              </a:spcBef>
              <a:buSzPct val="100000"/>
              <a:defRPr sz="5400"/>
            </a:lvl8pPr>
            <a:lvl9pPr lvl="8" algn="ctr" rtl="0">
              <a:spcBef>
                <a:spcPts val="0"/>
              </a:spcBef>
              <a:buSzPct val="100000"/>
              <a:defRPr sz="5400"/>
            </a:lvl9pPr>
          </a:lstStyle>
          <a:p>
            <a:endParaRPr/>
          </a:p>
        </p:txBody>
      </p:sp>
      <p:sp>
        <p:nvSpPr>
          <p:cNvPr id="57" name="Shape 57"/>
          <p:cNvSpPr txBox="1">
            <a:spLocks noGrp="1"/>
          </p:cNvSpPr>
          <p:nvPr>
            <p:ph type="subTitle" idx="1"/>
          </p:nvPr>
        </p:nvSpPr>
        <p:spPr>
          <a:xfrm>
            <a:off x="311700" y="3165823"/>
            <a:ext cx="8520600" cy="7335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400"/>
            </a:lvl1pPr>
            <a:lvl2pPr lvl="1" algn="ctr" rtl="0">
              <a:lnSpc>
                <a:spcPct val="100000"/>
              </a:lnSpc>
              <a:spcBef>
                <a:spcPts val="0"/>
              </a:spcBef>
              <a:spcAft>
                <a:spcPts val="0"/>
              </a:spcAft>
              <a:buSzPct val="100000"/>
              <a:buNone/>
              <a:defRPr sz="2400"/>
            </a:lvl2pPr>
            <a:lvl3pPr lvl="2" algn="ctr" rtl="0">
              <a:lnSpc>
                <a:spcPct val="100000"/>
              </a:lnSpc>
              <a:spcBef>
                <a:spcPts val="0"/>
              </a:spcBef>
              <a:spcAft>
                <a:spcPts val="0"/>
              </a:spcAft>
              <a:buSzPct val="100000"/>
              <a:buNone/>
              <a:defRPr sz="2400"/>
            </a:lvl3pPr>
            <a:lvl4pPr lvl="3" algn="ctr" rtl="0">
              <a:lnSpc>
                <a:spcPct val="100000"/>
              </a:lnSpc>
              <a:spcBef>
                <a:spcPts val="0"/>
              </a:spcBef>
              <a:spcAft>
                <a:spcPts val="0"/>
              </a:spcAft>
              <a:buSzPct val="100000"/>
              <a:buNone/>
              <a:defRPr sz="2400"/>
            </a:lvl4pPr>
            <a:lvl5pPr lvl="4" algn="ctr" rtl="0">
              <a:lnSpc>
                <a:spcPct val="100000"/>
              </a:lnSpc>
              <a:spcBef>
                <a:spcPts val="0"/>
              </a:spcBef>
              <a:spcAft>
                <a:spcPts val="0"/>
              </a:spcAft>
              <a:buSzPct val="100000"/>
              <a:buNone/>
              <a:defRPr sz="2400"/>
            </a:lvl5pPr>
            <a:lvl6pPr lvl="5" algn="ctr" rtl="0">
              <a:lnSpc>
                <a:spcPct val="100000"/>
              </a:lnSpc>
              <a:spcBef>
                <a:spcPts val="0"/>
              </a:spcBef>
              <a:spcAft>
                <a:spcPts val="0"/>
              </a:spcAft>
              <a:buSzPct val="100000"/>
              <a:buNone/>
              <a:defRPr sz="2400"/>
            </a:lvl6pPr>
            <a:lvl7pPr lvl="6" algn="ctr" rtl="0">
              <a:lnSpc>
                <a:spcPct val="100000"/>
              </a:lnSpc>
              <a:spcBef>
                <a:spcPts val="0"/>
              </a:spcBef>
              <a:spcAft>
                <a:spcPts val="0"/>
              </a:spcAft>
              <a:buSzPct val="100000"/>
              <a:buNone/>
              <a:defRPr sz="2400"/>
            </a:lvl7pPr>
            <a:lvl8pPr lvl="7" algn="ctr" rtl="0">
              <a:lnSpc>
                <a:spcPct val="100000"/>
              </a:lnSpc>
              <a:spcBef>
                <a:spcPts val="0"/>
              </a:spcBef>
              <a:spcAft>
                <a:spcPts val="0"/>
              </a:spcAft>
              <a:buSzPct val="100000"/>
              <a:buNone/>
              <a:defRPr sz="2400"/>
            </a:lvl8pPr>
            <a:lvl9pPr lvl="8" algn="ctr" rtl="0">
              <a:lnSpc>
                <a:spcPct val="100000"/>
              </a:lnSpc>
              <a:spcBef>
                <a:spcPts val="0"/>
              </a:spcBef>
              <a:spcAft>
                <a:spcPts val="0"/>
              </a:spcAft>
              <a:buSzPct val="100000"/>
              <a:buNone/>
              <a:defRPr sz="2400"/>
            </a:lvl9pPr>
          </a:lstStyle>
          <a:p>
            <a:endParaRPr/>
          </a:p>
        </p:txBody>
      </p:sp>
      <p:sp>
        <p:nvSpPr>
          <p:cNvPr id="58" name="Shape 58"/>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2480550"/>
            <a:ext cx="8114400" cy="2445900"/>
          </a:xfrm>
          <a:prstGeom prst="rect">
            <a:avLst/>
          </a:prstGeom>
        </p:spPr>
        <p:txBody>
          <a:bodyPr wrap="square" lIns="91425" tIns="91425" rIns="91425" bIns="91425" anchor="b" anchorCtr="0"/>
          <a:lstStyle>
            <a:lvl1pPr lvl="0" rtl="0">
              <a:spcBef>
                <a:spcPts val="0"/>
              </a:spcBef>
              <a:buClr>
                <a:schemeClr val="lt1"/>
              </a:buClr>
              <a:buSzPct val="100000"/>
              <a:defRPr sz="6800">
                <a:solidFill>
                  <a:schemeClr val="lt1"/>
                </a:solidFill>
              </a:defRPr>
            </a:lvl1pPr>
            <a:lvl2pPr lvl="1" rtl="0">
              <a:spcBef>
                <a:spcPts val="0"/>
              </a:spcBef>
              <a:buClr>
                <a:schemeClr val="lt1"/>
              </a:buClr>
              <a:buSzPct val="100000"/>
              <a:defRPr sz="6800">
                <a:solidFill>
                  <a:schemeClr val="lt1"/>
                </a:solidFill>
              </a:defRPr>
            </a:lvl2pPr>
            <a:lvl3pPr lvl="2" rtl="0">
              <a:spcBef>
                <a:spcPts val="0"/>
              </a:spcBef>
              <a:buClr>
                <a:schemeClr val="lt1"/>
              </a:buClr>
              <a:buSzPct val="100000"/>
              <a:defRPr sz="6800">
                <a:solidFill>
                  <a:schemeClr val="lt1"/>
                </a:solidFill>
              </a:defRPr>
            </a:lvl3pPr>
            <a:lvl4pPr lvl="3" rtl="0">
              <a:spcBef>
                <a:spcPts val="0"/>
              </a:spcBef>
              <a:buClr>
                <a:schemeClr val="lt1"/>
              </a:buClr>
              <a:buSzPct val="100000"/>
              <a:defRPr sz="6800">
                <a:solidFill>
                  <a:schemeClr val="lt1"/>
                </a:solidFill>
              </a:defRPr>
            </a:lvl4pPr>
            <a:lvl5pPr lvl="4" rtl="0">
              <a:spcBef>
                <a:spcPts val="0"/>
              </a:spcBef>
              <a:buClr>
                <a:schemeClr val="lt1"/>
              </a:buClr>
              <a:buSzPct val="100000"/>
              <a:defRPr sz="6800">
                <a:solidFill>
                  <a:schemeClr val="lt1"/>
                </a:solidFill>
              </a:defRPr>
            </a:lvl5pPr>
            <a:lvl6pPr lvl="5" rtl="0">
              <a:spcBef>
                <a:spcPts val="0"/>
              </a:spcBef>
              <a:buClr>
                <a:schemeClr val="lt1"/>
              </a:buClr>
              <a:buSzPct val="100000"/>
              <a:defRPr sz="6800">
                <a:solidFill>
                  <a:schemeClr val="lt1"/>
                </a:solidFill>
              </a:defRPr>
            </a:lvl6pPr>
            <a:lvl7pPr lvl="6" rtl="0">
              <a:spcBef>
                <a:spcPts val="0"/>
              </a:spcBef>
              <a:buClr>
                <a:schemeClr val="lt1"/>
              </a:buClr>
              <a:buSzPct val="100000"/>
              <a:defRPr sz="6800">
                <a:solidFill>
                  <a:schemeClr val="lt1"/>
                </a:solidFill>
              </a:defRPr>
            </a:lvl7pPr>
            <a:lvl8pPr lvl="7" rtl="0">
              <a:spcBef>
                <a:spcPts val="0"/>
              </a:spcBef>
              <a:buClr>
                <a:schemeClr val="lt1"/>
              </a:buClr>
              <a:buSzPct val="100000"/>
              <a:defRPr sz="6800">
                <a:solidFill>
                  <a:schemeClr val="lt1"/>
                </a:solidFill>
              </a:defRPr>
            </a:lvl8pPr>
            <a:lvl9pPr lvl="8" rtl="0">
              <a:spcBef>
                <a:spcPts val="0"/>
              </a:spcBef>
              <a:buClr>
                <a:schemeClr val="lt1"/>
              </a:buClr>
              <a:buSzPct val="100000"/>
              <a:defRPr sz="6800">
                <a:solidFill>
                  <a:schemeClr val="lt1"/>
                </a:solidFill>
              </a:defRPr>
            </a:lvl9pPr>
          </a:lstStyle>
          <a:p>
            <a:endParaRPr/>
          </a:p>
        </p:txBody>
      </p:sp>
      <p:sp>
        <p:nvSpPr>
          <p:cNvPr id="61" name="Shape 6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‹N°›</a:t>
            </a:fld>
            <a:endParaRPr lang="en">
              <a:solidFill>
                <a:schemeClr val="l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5" name="Shape 6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9" name="Shape 69"/>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0" name="Shape 7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3" name="Shape 7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631800"/>
            <a:ext cx="2808000" cy="755700"/>
          </a:xfrm>
          <a:prstGeom prst="rect">
            <a:avLst/>
          </a:prstGeom>
        </p:spPr>
        <p:txBody>
          <a:bodyPr wrap="square"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76" name="Shape 76"/>
          <p:cNvSpPr txBox="1">
            <a:spLocks noGrp="1"/>
          </p:cNvSpPr>
          <p:nvPr>
            <p:ph type="body" idx="1"/>
          </p:nvPr>
        </p:nvSpPr>
        <p:spPr>
          <a:xfrm>
            <a:off x="311700" y="1490875"/>
            <a:ext cx="2808000" cy="3078000"/>
          </a:xfrm>
          <a:prstGeom prst="rect">
            <a:avLst/>
          </a:prstGeom>
        </p:spPr>
        <p:txBody>
          <a:bodyPr wrap="square"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7" name="Shape 7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90250" y="526350"/>
            <a:ext cx="5683800" cy="4090800"/>
          </a:xfrm>
          <a:prstGeom prst="rect">
            <a:avLst/>
          </a:prstGeom>
        </p:spPr>
        <p:txBody>
          <a:bodyPr wrap="square"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80" name="Shape 8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‹N°›</a:t>
            </a:fld>
            <a:endParaRPr lang="en">
              <a:solidFill>
                <a:schemeClr val="lt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1"/>
        <p:cNvGrpSpPr/>
        <p:nvPr/>
      </p:nvGrpSpPr>
      <p:grpSpPr>
        <a:xfrm>
          <a:off x="0" y="0"/>
          <a:ext cx="0" cy="0"/>
          <a:chOff x="0" y="0"/>
          <a:chExt cx="0" cy="0"/>
        </a:xfrm>
      </p:grpSpPr>
      <p:sp>
        <p:nvSpPr>
          <p:cNvPr id="82" name="Shape 82"/>
          <p:cNvSpPr/>
          <p:nvPr/>
        </p:nvSpPr>
        <p:spPr>
          <a:xfrm>
            <a:off x="4572000" y="100"/>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83" name="Shape 83"/>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84" name="Shape 84"/>
          <p:cNvSpPr txBox="1">
            <a:spLocks noGrp="1"/>
          </p:cNvSpPr>
          <p:nvPr>
            <p:ph type="title"/>
          </p:nvPr>
        </p:nvSpPr>
        <p:spPr>
          <a:xfrm>
            <a:off x="265500" y="1375599"/>
            <a:ext cx="4045200" cy="1551900"/>
          </a:xfrm>
          <a:prstGeom prst="rect">
            <a:avLst/>
          </a:prstGeom>
        </p:spPr>
        <p:txBody>
          <a:bodyPr wrap="square" lIns="91425" tIns="91425" rIns="91425" bIns="91425" anchor="b" anchorCtr="0"/>
          <a:lstStyle>
            <a:lvl1pPr lvl="0" algn="ctr" rtl="0">
              <a:spcBef>
                <a:spcPts val="0"/>
              </a:spcBef>
              <a:buSzPct val="100000"/>
              <a:defRPr sz="3800"/>
            </a:lvl1pPr>
            <a:lvl2pPr lvl="1" algn="ctr" rtl="0">
              <a:spcBef>
                <a:spcPts val="0"/>
              </a:spcBef>
              <a:buSzPct val="100000"/>
              <a:defRPr sz="3800"/>
            </a:lvl2pPr>
            <a:lvl3pPr lvl="2" algn="ctr" rtl="0">
              <a:spcBef>
                <a:spcPts val="0"/>
              </a:spcBef>
              <a:buSzPct val="100000"/>
              <a:defRPr sz="3800"/>
            </a:lvl3pPr>
            <a:lvl4pPr lvl="3" algn="ctr" rtl="0">
              <a:spcBef>
                <a:spcPts val="0"/>
              </a:spcBef>
              <a:buSzPct val="100000"/>
              <a:defRPr sz="3800"/>
            </a:lvl4pPr>
            <a:lvl5pPr lvl="4" algn="ctr" rtl="0">
              <a:spcBef>
                <a:spcPts val="0"/>
              </a:spcBef>
              <a:buSzPct val="100000"/>
              <a:defRPr sz="3800"/>
            </a:lvl5pPr>
            <a:lvl6pPr lvl="5" algn="ctr" rtl="0">
              <a:spcBef>
                <a:spcPts val="0"/>
              </a:spcBef>
              <a:buSzPct val="100000"/>
              <a:defRPr sz="3800"/>
            </a:lvl6pPr>
            <a:lvl7pPr lvl="6" algn="ctr" rtl="0">
              <a:spcBef>
                <a:spcPts val="0"/>
              </a:spcBef>
              <a:buSzPct val="100000"/>
              <a:defRPr sz="3800"/>
            </a:lvl7pPr>
            <a:lvl8pPr lvl="7" algn="ctr" rtl="0">
              <a:spcBef>
                <a:spcPts val="0"/>
              </a:spcBef>
              <a:buSzPct val="100000"/>
              <a:defRPr sz="3800"/>
            </a:lvl8pPr>
            <a:lvl9pPr lvl="8" algn="ctr" rtl="0">
              <a:spcBef>
                <a:spcPts val="0"/>
              </a:spcBef>
              <a:buSzPct val="100000"/>
              <a:defRPr sz="3800"/>
            </a:lvl9pPr>
          </a:lstStyle>
          <a:p>
            <a:endParaRPr/>
          </a:p>
        </p:txBody>
      </p:sp>
      <p:sp>
        <p:nvSpPr>
          <p:cNvPr id="85" name="Shape 85"/>
          <p:cNvSpPr txBox="1">
            <a:spLocks noGrp="1"/>
          </p:cNvSpPr>
          <p:nvPr>
            <p:ph type="subTitle" idx="1"/>
          </p:nvPr>
        </p:nvSpPr>
        <p:spPr>
          <a:xfrm>
            <a:off x="265500" y="2981125"/>
            <a:ext cx="4045200" cy="1345499"/>
          </a:xfrm>
          <a:prstGeom prst="rect">
            <a:avLst/>
          </a:prstGeom>
        </p:spPr>
        <p:txBody>
          <a:bodyPr wrap="square" lIns="91425" tIns="91425" rIns="91425" bIns="91425" anchor="t" anchorCtr="0"/>
          <a:lstStyle>
            <a:lvl1pPr lvl="0" algn="ctr" rtl="0">
              <a:lnSpc>
                <a:spcPct val="100000"/>
              </a:lnSpc>
              <a:spcBef>
                <a:spcPts val="0"/>
              </a:spcBef>
              <a:spcAft>
                <a:spcPts val="0"/>
              </a:spcAft>
              <a:buNone/>
              <a:defRPr/>
            </a:lvl1pPr>
            <a:lvl2pPr lvl="1" algn="ctr" rtl="0">
              <a:lnSpc>
                <a:spcPct val="100000"/>
              </a:lnSpc>
              <a:spcBef>
                <a:spcPts val="0"/>
              </a:spcBef>
              <a:spcAft>
                <a:spcPts val="0"/>
              </a:spcAft>
              <a:buSzPct val="100000"/>
              <a:buNone/>
              <a:defRPr sz="1800"/>
            </a:lvl2pPr>
            <a:lvl3pPr lvl="2" algn="ctr" rtl="0">
              <a:lnSpc>
                <a:spcPct val="100000"/>
              </a:lnSpc>
              <a:spcBef>
                <a:spcPts val="0"/>
              </a:spcBef>
              <a:spcAft>
                <a:spcPts val="0"/>
              </a:spcAft>
              <a:buSzPct val="100000"/>
              <a:buNone/>
              <a:defRPr sz="1800"/>
            </a:lvl3pPr>
            <a:lvl4pPr lvl="3" algn="ctr" rtl="0">
              <a:lnSpc>
                <a:spcPct val="100000"/>
              </a:lnSpc>
              <a:spcBef>
                <a:spcPts val="0"/>
              </a:spcBef>
              <a:spcAft>
                <a:spcPts val="0"/>
              </a:spcAft>
              <a:buSzPct val="100000"/>
              <a:buNone/>
              <a:defRPr sz="1800"/>
            </a:lvl4pPr>
            <a:lvl5pPr lvl="4" algn="ctr" rtl="0">
              <a:lnSpc>
                <a:spcPct val="100000"/>
              </a:lnSpc>
              <a:spcBef>
                <a:spcPts val="0"/>
              </a:spcBef>
              <a:spcAft>
                <a:spcPts val="0"/>
              </a:spcAft>
              <a:buSzPct val="100000"/>
              <a:buNone/>
              <a:defRPr sz="1800"/>
            </a:lvl5pPr>
            <a:lvl6pPr lvl="5" algn="ctr" rtl="0">
              <a:lnSpc>
                <a:spcPct val="100000"/>
              </a:lnSpc>
              <a:spcBef>
                <a:spcPts val="0"/>
              </a:spcBef>
              <a:spcAft>
                <a:spcPts val="0"/>
              </a:spcAft>
              <a:buSzPct val="100000"/>
              <a:buNone/>
              <a:defRPr sz="1800"/>
            </a:lvl6pPr>
            <a:lvl7pPr lvl="6" algn="ctr" rtl="0">
              <a:lnSpc>
                <a:spcPct val="100000"/>
              </a:lnSpc>
              <a:spcBef>
                <a:spcPts val="0"/>
              </a:spcBef>
              <a:spcAft>
                <a:spcPts val="0"/>
              </a:spcAft>
              <a:buSzPct val="100000"/>
              <a:buNone/>
              <a:defRPr sz="1800"/>
            </a:lvl7pPr>
            <a:lvl8pPr lvl="7" algn="ctr" rtl="0">
              <a:lnSpc>
                <a:spcPct val="100000"/>
              </a:lnSpc>
              <a:spcBef>
                <a:spcPts val="0"/>
              </a:spcBef>
              <a:spcAft>
                <a:spcPts val="0"/>
              </a:spcAft>
              <a:buSzPct val="100000"/>
              <a:buNone/>
              <a:defRPr sz="1800"/>
            </a:lvl8pPr>
            <a:lvl9pPr lvl="8" algn="ctr" rtl="0">
              <a:lnSpc>
                <a:spcPct val="100000"/>
              </a:lnSpc>
              <a:spcBef>
                <a:spcPts val="0"/>
              </a:spcBef>
              <a:spcAft>
                <a:spcPts val="0"/>
              </a:spcAft>
              <a:buSzPct val="100000"/>
              <a:buNone/>
              <a:defRPr sz="1800"/>
            </a:lvl9pPr>
          </a:lstStyle>
          <a:p>
            <a:endParaRPr/>
          </a:p>
        </p:txBody>
      </p:sp>
      <p:sp>
        <p:nvSpPr>
          <p:cNvPr id="86" name="Shape 86"/>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87" name="Shape 8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‹N°›</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319500" y="4233725"/>
            <a:ext cx="5998800" cy="598800"/>
          </a:xfrm>
          <a:prstGeom prst="rect">
            <a:avLst/>
          </a:prstGeom>
        </p:spPr>
        <p:txBody>
          <a:bodyPr wrap="square" lIns="91425" tIns="91425" rIns="91425" bIns="91425" anchor="ctr" anchorCtr="0"/>
          <a:lstStyle>
            <a:lvl1pPr lvl="0" rtl="0">
              <a:lnSpc>
                <a:spcPct val="100000"/>
              </a:lnSpc>
              <a:spcBef>
                <a:spcPts val="0"/>
              </a:spcBef>
              <a:spcAft>
                <a:spcPts val="0"/>
              </a:spcAft>
              <a:buClr>
                <a:schemeClr val="accent3"/>
              </a:buClr>
              <a:buFont typeface="Alfa Slab One"/>
              <a:buNone/>
              <a:defRPr>
                <a:solidFill>
                  <a:schemeClr val="accent3"/>
                </a:solidFill>
                <a:latin typeface="Alfa Slab One"/>
                <a:ea typeface="Alfa Slab One"/>
                <a:cs typeface="Alfa Slab One"/>
                <a:sym typeface="Alfa Slab One"/>
              </a:defRPr>
            </a:lvl1pPr>
          </a:lstStyle>
          <a:p>
            <a:endParaRPr/>
          </a:p>
        </p:txBody>
      </p:sp>
      <p:sp>
        <p:nvSpPr>
          <p:cNvPr id="90" name="Shape 9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1167925"/>
            <a:ext cx="8520600" cy="1980000"/>
          </a:xfrm>
          <a:prstGeom prst="rect">
            <a:avLst/>
          </a:prstGeom>
        </p:spPr>
        <p:txBody>
          <a:bodyPr wrap="square" lIns="91425" tIns="91425" rIns="91425" bIns="91425" anchor="ctr" anchorCtr="0"/>
          <a:lstStyle>
            <a:lvl1pPr lvl="0" algn="ctr" rtl="0">
              <a:spcBef>
                <a:spcPts val="0"/>
              </a:spcBef>
              <a:buClr>
                <a:schemeClr val="dk1"/>
              </a:buClr>
              <a:buSzPct val="100000"/>
              <a:defRPr sz="11000">
                <a:solidFill>
                  <a:schemeClr val="dk1"/>
                </a:solidFill>
              </a:defRPr>
            </a:lvl1pPr>
            <a:lvl2pPr lvl="1" algn="ctr" rtl="0">
              <a:spcBef>
                <a:spcPts val="0"/>
              </a:spcBef>
              <a:buClr>
                <a:schemeClr val="dk1"/>
              </a:buClr>
              <a:buSzPct val="100000"/>
              <a:defRPr sz="11000">
                <a:solidFill>
                  <a:schemeClr val="dk1"/>
                </a:solidFill>
              </a:defRPr>
            </a:lvl2pPr>
            <a:lvl3pPr lvl="2" algn="ctr" rtl="0">
              <a:spcBef>
                <a:spcPts val="0"/>
              </a:spcBef>
              <a:buClr>
                <a:schemeClr val="dk1"/>
              </a:buClr>
              <a:buSzPct val="100000"/>
              <a:defRPr sz="11000">
                <a:solidFill>
                  <a:schemeClr val="dk1"/>
                </a:solidFill>
              </a:defRPr>
            </a:lvl3pPr>
            <a:lvl4pPr lvl="3" algn="ctr" rtl="0">
              <a:spcBef>
                <a:spcPts val="0"/>
              </a:spcBef>
              <a:buClr>
                <a:schemeClr val="dk1"/>
              </a:buClr>
              <a:buSzPct val="100000"/>
              <a:defRPr sz="11000">
                <a:solidFill>
                  <a:schemeClr val="dk1"/>
                </a:solidFill>
              </a:defRPr>
            </a:lvl4pPr>
            <a:lvl5pPr lvl="4" algn="ctr" rtl="0">
              <a:spcBef>
                <a:spcPts val="0"/>
              </a:spcBef>
              <a:buClr>
                <a:schemeClr val="dk1"/>
              </a:buClr>
              <a:buSzPct val="100000"/>
              <a:defRPr sz="11000">
                <a:solidFill>
                  <a:schemeClr val="dk1"/>
                </a:solidFill>
              </a:defRPr>
            </a:lvl5pPr>
            <a:lvl6pPr lvl="5" algn="ctr" rtl="0">
              <a:spcBef>
                <a:spcPts val="0"/>
              </a:spcBef>
              <a:buClr>
                <a:schemeClr val="dk1"/>
              </a:buClr>
              <a:buSzPct val="100000"/>
              <a:defRPr sz="11000">
                <a:solidFill>
                  <a:schemeClr val="dk1"/>
                </a:solidFill>
              </a:defRPr>
            </a:lvl6pPr>
            <a:lvl7pPr lvl="6" algn="ctr" rtl="0">
              <a:spcBef>
                <a:spcPts val="0"/>
              </a:spcBef>
              <a:buClr>
                <a:schemeClr val="dk1"/>
              </a:buClr>
              <a:buSzPct val="100000"/>
              <a:defRPr sz="11000">
                <a:solidFill>
                  <a:schemeClr val="dk1"/>
                </a:solidFill>
              </a:defRPr>
            </a:lvl7pPr>
            <a:lvl8pPr lvl="7" algn="ctr" rtl="0">
              <a:spcBef>
                <a:spcPts val="0"/>
              </a:spcBef>
              <a:buClr>
                <a:schemeClr val="dk1"/>
              </a:buClr>
              <a:buSzPct val="100000"/>
              <a:defRPr sz="11000">
                <a:solidFill>
                  <a:schemeClr val="dk1"/>
                </a:solidFill>
              </a:defRPr>
            </a:lvl8pPr>
            <a:lvl9pPr lvl="8" algn="ctr" rtl="0">
              <a:spcBef>
                <a:spcPts val="0"/>
              </a:spcBef>
              <a:buClr>
                <a:schemeClr val="dk1"/>
              </a:buClr>
              <a:buSzPct val="100000"/>
              <a:defRPr sz="11000">
                <a:solidFill>
                  <a:schemeClr val="dk1"/>
                </a:solidFill>
              </a:defRPr>
            </a:lvl9pPr>
          </a:lstStyle>
          <a:p>
            <a:endParaRPr/>
          </a:p>
        </p:txBody>
      </p:sp>
      <p:sp>
        <p:nvSpPr>
          <p:cNvPr id="93" name="Shape 93"/>
          <p:cNvSpPr txBox="1">
            <a:spLocks noGrp="1"/>
          </p:cNvSpPr>
          <p:nvPr>
            <p:ph type="body" idx="1"/>
          </p:nvPr>
        </p:nvSpPr>
        <p:spPr>
          <a:xfrm>
            <a:off x="311700" y="3224250"/>
            <a:ext cx="8520600" cy="1071600"/>
          </a:xfrm>
          <a:prstGeom prst="rect">
            <a:avLst/>
          </a:prstGeom>
        </p:spPr>
        <p:txBody>
          <a:bodyPr wrap="square"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4" name="Shape 9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5"/>
        <p:cNvGrpSpPr/>
        <p:nvPr/>
      </p:nvGrpSpPr>
      <p:grpSpPr>
        <a:xfrm>
          <a:off x="0" y="0"/>
          <a:ext cx="0" cy="0"/>
          <a:chOff x="0" y="0"/>
          <a:chExt cx="0" cy="0"/>
        </a:xfrm>
      </p:grpSpPr>
      <p:sp>
        <p:nvSpPr>
          <p:cNvPr id="96" name="Shape 96"/>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1"/>
        <p:cNvGrpSpPr/>
        <p:nvPr/>
      </p:nvGrpSpPr>
      <p:grpSpPr>
        <a:xfrm>
          <a:off x="0" y="0"/>
          <a:ext cx="0" cy="0"/>
          <a:chOff x="0" y="0"/>
          <a:chExt cx="0" cy="0"/>
        </a:xfrm>
      </p:grpSpPr>
      <p:cxnSp>
        <p:nvCxnSpPr>
          <p:cNvPr id="102" name="Shape 102"/>
          <p:cNvCxnSpPr/>
          <p:nvPr/>
        </p:nvCxnSpPr>
        <p:spPr>
          <a:xfrm>
            <a:off x="4278300" y="2751162"/>
            <a:ext cx="587400" cy="0"/>
          </a:xfrm>
          <a:prstGeom prst="straightConnector1">
            <a:avLst/>
          </a:prstGeom>
          <a:noFill/>
          <a:ln w="76200" cap="flat" cmpd="sng">
            <a:solidFill>
              <a:schemeClr val="dk1"/>
            </a:solidFill>
            <a:prstDash val="solid"/>
            <a:round/>
            <a:headEnd type="none" w="med" len="med"/>
            <a:tailEnd type="none" w="med" len="med"/>
          </a:ln>
        </p:spPr>
      </p:cxnSp>
      <p:sp>
        <p:nvSpPr>
          <p:cNvPr id="103" name="Shape 103"/>
          <p:cNvSpPr txBox="1">
            <a:spLocks noGrp="1"/>
          </p:cNvSpPr>
          <p:nvPr>
            <p:ph type="ctrTitle"/>
          </p:nvPr>
        </p:nvSpPr>
        <p:spPr>
          <a:xfrm>
            <a:off x="311700" y="595975"/>
            <a:ext cx="8520600" cy="1957800"/>
          </a:xfrm>
          <a:prstGeom prst="rect">
            <a:avLst/>
          </a:prstGeom>
        </p:spPr>
        <p:txBody>
          <a:bodyPr wrap="square" lIns="91425" tIns="91425" rIns="91425" bIns="91425" anchor="b" anchorCtr="0"/>
          <a:lstStyle>
            <a:lvl1pPr lvl="0" algn="ctr" rtl="0">
              <a:spcBef>
                <a:spcPts val="0"/>
              </a:spcBef>
              <a:buSzPct val="100000"/>
              <a:defRPr sz="5400"/>
            </a:lvl1pPr>
            <a:lvl2pPr lvl="1" algn="ctr" rtl="0">
              <a:spcBef>
                <a:spcPts val="0"/>
              </a:spcBef>
              <a:buSzPct val="100000"/>
              <a:defRPr sz="5400"/>
            </a:lvl2pPr>
            <a:lvl3pPr lvl="2" algn="ctr" rtl="0">
              <a:spcBef>
                <a:spcPts val="0"/>
              </a:spcBef>
              <a:buSzPct val="100000"/>
              <a:defRPr sz="5400"/>
            </a:lvl3pPr>
            <a:lvl4pPr lvl="3" algn="ctr" rtl="0">
              <a:spcBef>
                <a:spcPts val="0"/>
              </a:spcBef>
              <a:buSzPct val="100000"/>
              <a:defRPr sz="5400"/>
            </a:lvl4pPr>
            <a:lvl5pPr lvl="4" algn="ctr" rtl="0">
              <a:spcBef>
                <a:spcPts val="0"/>
              </a:spcBef>
              <a:buSzPct val="100000"/>
              <a:defRPr sz="5400"/>
            </a:lvl5pPr>
            <a:lvl6pPr lvl="5" algn="ctr" rtl="0">
              <a:spcBef>
                <a:spcPts val="0"/>
              </a:spcBef>
              <a:buSzPct val="100000"/>
              <a:defRPr sz="5400"/>
            </a:lvl6pPr>
            <a:lvl7pPr lvl="6" algn="ctr" rtl="0">
              <a:spcBef>
                <a:spcPts val="0"/>
              </a:spcBef>
              <a:buSzPct val="100000"/>
              <a:defRPr sz="5400"/>
            </a:lvl7pPr>
            <a:lvl8pPr lvl="7" algn="ctr" rtl="0">
              <a:spcBef>
                <a:spcPts val="0"/>
              </a:spcBef>
              <a:buSzPct val="100000"/>
              <a:defRPr sz="5400"/>
            </a:lvl8pPr>
            <a:lvl9pPr lvl="8" algn="ctr" rtl="0">
              <a:spcBef>
                <a:spcPts val="0"/>
              </a:spcBef>
              <a:buSzPct val="100000"/>
              <a:defRPr sz="5400"/>
            </a:lvl9pPr>
          </a:lstStyle>
          <a:p>
            <a:endParaRPr/>
          </a:p>
        </p:txBody>
      </p:sp>
      <p:sp>
        <p:nvSpPr>
          <p:cNvPr id="104" name="Shape 104"/>
          <p:cNvSpPr txBox="1">
            <a:spLocks noGrp="1"/>
          </p:cNvSpPr>
          <p:nvPr>
            <p:ph type="subTitle" idx="1"/>
          </p:nvPr>
        </p:nvSpPr>
        <p:spPr>
          <a:xfrm>
            <a:off x="311700" y="3165823"/>
            <a:ext cx="8520600" cy="7335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400"/>
            </a:lvl1pPr>
            <a:lvl2pPr lvl="1" algn="ctr" rtl="0">
              <a:lnSpc>
                <a:spcPct val="100000"/>
              </a:lnSpc>
              <a:spcBef>
                <a:spcPts val="0"/>
              </a:spcBef>
              <a:spcAft>
                <a:spcPts val="0"/>
              </a:spcAft>
              <a:buSzPct val="100000"/>
              <a:buNone/>
              <a:defRPr sz="2400"/>
            </a:lvl2pPr>
            <a:lvl3pPr lvl="2" algn="ctr" rtl="0">
              <a:lnSpc>
                <a:spcPct val="100000"/>
              </a:lnSpc>
              <a:spcBef>
                <a:spcPts val="0"/>
              </a:spcBef>
              <a:spcAft>
                <a:spcPts val="0"/>
              </a:spcAft>
              <a:buSzPct val="100000"/>
              <a:buNone/>
              <a:defRPr sz="2400"/>
            </a:lvl3pPr>
            <a:lvl4pPr lvl="3" algn="ctr" rtl="0">
              <a:lnSpc>
                <a:spcPct val="100000"/>
              </a:lnSpc>
              <a:spcBef>
                <a:spcPts val="0"/>
              </a:spcBef>
              <a:spcAft>
                <a:spcPts val="0"/>
              </a:spcAft>
              <a:buSzPct val="100000"/>
              <a:buNone/>
              <a:defRPr sz="2400"/>
            </a:lvl4pPr>
            <a:lvl5pPr lvl="4" algn="ctr" rtl="0">
              <a:lnSpc>
                <a:spcPct val="100000"/>
              </a:lnSpc>
              <a:spcBef>
                <a:spcPts val="0"/>
              </a:spcBef>
              <a:spcAft>
                <a:spcPts val="0"/>
              </a:spcAft>
              <a:buSzPct val="100000"/>
              <a:buNone/>
              <a:defRPr sz="2400"/>
            </a:lvl5pPr>
            <a:lvl6pPr lvl="5" algn="ctr" rtl="0">
              <a:lnSpc>
                <a:spcPct val="100000"/>
              </a:lnSpc>
              <a:spcBef>
                <a:spcPts val="0"/>
              </a:spcBef>
              <a:spcAft>
                <a:spcPts val="0"/>
              </a:spcAft>
              <a:buSzPct val="100000"/>
              <a:buNone/>
              <a:defRPr sz="2400"/>
            </a:lvl6pPr>
            <a:lvl7pPr lvl="6" algn="ctr" rtl="0">
              <a:lnSpc>
                <a:spcPct val="100000"/>
              </a:lnSpc>
              <a:spcBef>
                <a:spcPts val="0"/>
              </a:spcBef>
              <a:spcAft>
                <a:spcPts val="0"/>
              </a:spcAft>
              <a:buSzPct val="100000"/>
              <a:buNone/>
              <a:defRPr sz="2400"/>
            </a:lvl7pPr>
            <a:lvl8pPr lvl="7" algn="ctr" rtl="0">
              <a:lnSpc>
                <a:spcPct val="100000"/>
              </a:lnSpc>
              <a:spcBef>
                <a:spcPts val="0"/>
              </a:spcBef>
              <a:spcAft>
                <a:spcPts val="0"/>
              </a:spcAft>
              <a:buSzPct val="100000"/>
              <a:buNone/>
              <a:defRPr sz="2400"/>
            </a:lvl8pPr>
            <a:lvl9pPr lvl="8" algn="ctr" rtl="0">
              <a:lnSpc>
                <a:spcPct val="100000"/>
              </a:lnSpc>
              <a:spcBef>
                <a:spcPts val="0"/>
              </a:spcBef>
              <a:spcAft>
                <a:spcPts val="0"/>
              </a:spcAft>
              <a:buSzPct val="100000"/>
              <a:buNone/>
              <a:defRPr sz="2400"/>
            </a:lvl9pPr>
          </a:lstStyle>
          <a:p>
            <a:endParaRPr/>
          </a:p>
        </p:txBody>
      </p:sp>
      <p:sp>
        <p:nvSpPr>
          <p:cNvPr id="105" name="Shape 10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2480550"/>
            <a:ext cx="8114400" cy="2445900"/>
          </a:xfrm>
          <a:prstGeom prst="rect">
            <a:avLst/>
          </a:prstGeom>
        </p:spPr>
        <p:txBody>
          <a:bodyPr wrap="square" lIns="91425" tIns="91425" rIns="91425" bIns="91425" anchor="b" anchorCtr="0"/>
          <a:lstStyle>
            <a:lvl1pPr lvl="0" rtl="0">
              <a:spcBef>
                <a:spcPts val="0"/>
              </a:spcBef>
              <a:buClr>
                <a:schemeClr val="lt1"/>
              </a:buClr>
              <a:buSzPct val="100000"/>
              <a:defRPr sz="6800">
                <a:solidFill>
                  <a:schemeClr val="lt1"/>
                </a:solidFill>
              </a:defRPr>
            </a:lvl1pPr>
            <a:lvl2pPr lvl="1" rtl="0">
              <a:spcBef>
                <a:spcPts val="0"/>
              </a:spcBef>
              <a:buClr>
                <a:schemeClr val="lt1"/>
              </a:buClr>
              <a:buSzPct val="100000"/>
              <a:defRPr sz="6800">
                <a:solidFill>
                  <a:schemeClr val="lt1"/>
                </a:solidFill>
              </a:defRPr>
            </a:lvl2pPr>
            <a:lvl3pPr lvl="2" rtl="0">
              <a:spcBef>
                <a:spcPts val="0"/>
              </a:spcBef>
              <a:buClr>
                <a:schemeClr val="lt1"/>
              </a:buClr>
              <a:buSzPct val="100000"/>
              <a:defRPr sz="6800">
                <a:solidFill>
                  <a:schemeClr val="lt1"/>
                </a:solidFill>
              </a:defRPr>
            </a:lvl3pPr>
            <a:lvl4pPr lvl="3" rtl="0">
              <a:spcBef>
                <a:spcPts val="0"/>
              </a:spcBef>
              <a:buClr>
                <a:schemeClr val="lt1"/>
              </a:buClr>
              <a:buSzPct val="100000"/>
              <a:defRPr sz="6800">
                <a:solidFill>
                  <a:schemeClr val="lt1"/>
                </a:solidFill>
              </a:defRPr>
            </a:lvl4pPr>
            <a:lvl5pPr lvl="4" rtl="0">
              <a:spcBef>
                <a:spcPts val="0"/>
              </a:spcBef>
              <a:buClr>
                <a:schemeClr val="lt1"/>
              </a:buClr>
              <a:buSzPct val="100000"/>
              <a:defRPr sz="6800">
                <a:solidFill>
                  <a:schemeClr val="lt1"/>
                </a:solidFill>
              </a:defRPr>
            </a:lvl5pPr>
            <a:lvl6pPr lvl="5" rtl="0">
              <a:spcBef>
                <a:spcPts val="0"/>
              </a:spcBef>
              <a:buClr>
                <a:schemeClr val="lt1"/>
              </a:buClr>
              <a:buSzPct val="100000"/>
              <a:defRPr sz="6800">
                <a:solidFill>
                  <a:schemeClr val="lt1"/>
                </a:solidFill>
              </a:defRPr>
            </a:lvl6pPr>
            <a:lvl7pPr lvl="6" rtl="0">
              <a:spcBef>
                <a:spcPts val="0"/>
              </a:spcBef>
              <a:buClr>
                <a:schemeClr val="lt1"/>
              </a:buClr>
              <a:buSzPct val="100000"/>
              <a:defRPr sz="6800">
                <a:solidFill>
                  <a:schemeClr val="lt1"/>
                </a:solidFill>
              </a:defRPr>
            </a:lvl7pPr>
            <a:lvl8pPr lvl="7" rtl="0">
              <a:spcBef>
                <a:spcPts val="0"/>
              </a:spcBef>
              <a:buClr>
                <a:schemeClr val="lt1"/>
              </a:buClr>
              <a:buSzPct val="100000"/>
              <a:defRPr sz="6800">
                <a:solidFill>
                  <a:schemeClr val="lt1"/>
                </a:solidFill>
              </a:defRPr>
            </a:lvl8pPr>
            <a:lvl9pPr lvl="8" rtl="0">
              <a:spcBef>
                <a:spcPts val="0"/>
              </a:spcBef>
              <a:buClr>
                <a:schemeClr val="lt1"/>
              </a:buClr>
              <a:buSzPct val="100000"/>
              <a:defRPr sz="6800">
                <a:solidFill>
                  <a:schemeClr val="lt1"/>
                </a:solidFill>
              </a:defRPr>
            </a:lvl9pPr>
          </a:lstStyle>
          <a:p>
            <a:endParaRPr/>
          </a:p>
        </p:txBody>
      </p:sp>
      <p:sp>
        <p:nvSpPr>
          <p:cNvPr id="108" name="Shape 108"/>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‹N°›</a:t>
            </a:fld>
            <a:endParaRPr lang="en">
              <a:solidFill>
                <a:schemeClr val="lt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1" name="Shape 111"/>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2" name="Shape 11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5" name="Shape 115"/>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16" name="Shape 116"/>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17" name="Shape 11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0" name="Shape 12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631800"/>
            <a:ext cx="2808000" cy="755700"/>
          </a:xfrm>
          <a:prstGeom prst="rect">
            <a:avLst/>
          </a:prstGeom>
        </p:spPr>
        <p:txBody>
          <a:bodyPr wrap="square"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23" name="Shape 123"/>
          <p:cNvSpPr txBox="1">
            <a:spLocks noGrp="1"/>
          </p:cNvSpPr>
          <p:nvPr>
            <p:ph type="body" idx="1"/>
          </p:nvPr>
        </p:nvSpPr>
        <p:spPr>
          <a:xfrm>
            <a:off x="311700" y="1490875"/>
            <a:ext cx="2808000" cy="3078000"/>
          </a:xfrm>
          <a:prstGeom prst="rect">
            <a:avLst/>
          </a:prstGeom>
        </p:spPr>
        <p:txBody>
          <a:bodyPr wrap="square"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24" name="Shape 12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90250" y="526350"/>
            <a:ext cx="5683800" cy="4090800"/>
          </a:xfrm>
          <a:prstGeom prst="rect">
            <a:avLst/>
          </a:prstGeom>
        </p:spPr>
        <p:txBody>
          <a:bodyPr wrap="square" lIns="91425" tIns="91425" rIns="91425" bIns="91425" anchor="ctr" anchorCtr="0"/>
          <a:lstStyle>
            <a:lvl1pPr lvl="0" rtl="0">
              <a:spcBef>
                <a:spcPts val="0"/>
              </a:spcBef>
              <a:buClr>
                <a:schemeClr val="lt1"/>
              </a:buClr>
              <a:buSzPct val="100000"/>
              <a:buFont typeface="Arial"/>
              <a:defRPr sz="4800">
                <a:solidFill>
                  <a:schemeClr val="lt1"/>
                </a:solidFill>
                <a:latin typeface="Arial"/>
                <a:ea typeface="Arial"/>
                <a:cs typeface="Arial"/>
                <a:sym typeface="Aria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127" name="Shape 12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‹N°›</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28"/>
        <p:cNvGrpSpPr/>
        <p:nvPr/>
      </p:nvGrpSpPr>
      <p:grpSpPr>
        <a:xfrm>
          <a:off x="0" y="0"/>
          <a:ext cx="0" cy="0"/>
          <a:chOff x="0" y="0"/>
          <a:chExt cx="0" cy="0"/>
        </a:xfrm>
      </p:grpSpPr>
      <p:sp>
        <p:nvSpPr>
          <p:cNvPr id="129" name="Shape 129"/>
          <p:cNvSpPr/>
          <p:nvPr/>
        </p:nvSpPr>
        <p:spPr>
          <a:xfrm>
            <a:off x="4572000" y="100"/>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130" name="Shape 13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31" name="Shape 131"/>
          <p:cNvSpPr txBox="1">
            <a:spLocks noGrp="1"/>
          </p:cNvSpPr>
          <p:nvPr>
            <p:ph type="title"/>
          </p:nvPr>
        </p:nvSpPr>
        <p:spPr>
          <a:xfrm>
            <a:off x="265500" y="1375599"/>
            <a:ext cx="4045200" cy="1551900"/>
          </a:xfrm>
          <a:prstGeom prst="rect">
            <a:avLst/>
          </a:prstGeom>
        </p:spPr>
        <p:txBody>
          <a:bodyPr wrap="square" lIns="91425" tIns="91425" rIns="91425" bIns="91425" anchor="b" anchorCtr="0"/>
          <a:lstStyle>
            <a:lvl1pPr lvl="0" algn="ctr" rtl="0">
              <a:spcBef>
                <a:spcPts val="0"/>
              </a:spcBef>
              <a:buSzPct val="100000"/>
              <a:defRPr sz="3800"/>
            </a:lvl1pPr>
            <a:lvl2pPr lvl="1" algn="ctr" rtl="0">
              <a:spcBef>
                <a:spcPts val="0"/>
              </a:spcBef>
              <a:buSzPct val="100000"/>
              <a:defRPr sz="3800"/>
            </a:lvl2pPr>
            <a:lvl3pPr lvl="2" algn="ctr" rtl="0">
              <a:spcBef>
                <a:spcPts val="0"/>
              </a:spcBef>
              <a:buSzPct val="100000"/>
              <a:defRPr sz="3800"/>
            </a:lvl3pPr>
            <a:lvl4pPr lvl="3" algn="ctr" rtl="0">
              <a:spcBef>
                <a:spcPts val="0"/>
              </a:spcBef>
              <a:buSzPct val="100000"/>
              <a:defRPr sz="3800"/>
            </a:lvl4pPr>
            <a:lvl5pPr lvl="4" algn="ctr" rtl="0">
              <a:spcBef>
                <a:spcPts val="0"/>
              </a:spcBef>
              <a:buSzPct val="100000"/>
              <a:defRPr sz="3800"/>
            </a:lvl5pPr>
            <a:lvl6pPr lvl="5" algn="ctr" rtl="0">
              <a:spcBef>
                <a:spcPts val="0"/>
              </a:spcBef>
              <a:buSzPct val="100000"/>
              <a:defRPr sz="3800"/>
            </a:lvl6pPr>
            <a:lvl7pPr lvl="6" algn="ctr" rtl="0">
              <a:spcBef>
                <a:spcPts val="0"/>
              </a:spcBef>
              <a:buSzPct val="100000"/>
              <a:defRPr sz="3800"/>
            </a:lvl7pPr>
            <a:lvl8pPr lvl="7" algn="ctr" rtl="0">
              <a:spcBef>
                <a:spcPts val="0"/>
              </a:spcBef>
              <a:buSzPct val="100000"/>
              <a:defRPr sz="3800"/>
            </a:lvl8pPr>
            <a:lvl9pPr lvl="8" algn="ctr" rtl="0">
              <a:spcBef>
                <a:spcPts val="0"/>
              </a:spcBef>
              <a:buSzPct val="100000"/>
              <a:defRPr sz="3800"/>
            </a:lvl9pPr>
          </a:lstStyle>
          <a:p>
            <a:endParaRPr/>
          </a:p>
        </p:txBody>
      </p:sp>
      <p:sp>
        <p:nvSpPr>
          <p:cNvPr id="132" name="Shape 132"/>
          <p:cNvSpPr txBox="1">
            <a:spLocks noGrp="1"/>
          </p:cNvSpPr>
          <p:nvPr>
            <p:ph type="subTitle" idx="1"/>
          </p:nvPr>
        </p:nvSpPr>
        <p:spPr>
          <a:xfrm>
            <a:off x="265500" y="2981125"/>
            <a:ext cx="4045200" cy="1345499"/>
          </a:xfrm>
          <a:prstGeom prst="rect">
            <a:avLst/>
          </a:prstGeom>
        </p:spPr>
        <p:txBody>
          <a:bodyPr wrap="square" lIns="91425" tIns="91425" rIns="91425" bIns="91425" anchor="t" anchorCtr="0"/>
          <a:lstStyle>
            <a:lvl1pPr lvl="0" algn="ctr" rtl="0">
              <a:lnSpc>
                <a:spcPct val="100000"/>
              </a:lnSpc>
              <a:spcBef>
                <a:spcPts val="0"/>
              </a:spcBef>
              <a:spcAft>
                <a:spcPts val="0"/>
              </a:spcAft>
              <a:buNone/>
              <a:defRPr/>
            </a:lvl1pPr>
            <a:lvl2pPr lvl="1" algn="ctr" rtl="0">
              <a:lnSpc>
                <a:spcPct val="100000"/>
              </a:lnSpc>
              <a:spcBef>
                <a:spcPts val="0"/>
              </a:spcBef>
              <a:spcAft>
                <a:spcPts val="0"/>
              </a:spcAft>
              <a:buSzPct val="100000"/>
              <a:buNone/>
              <a:defRPr sz="1800"/>
            </a:lvl2pPr>
            <a:lvl3pPr lvl="2" algn="ctr" rtl="0">
              <a:lnSpc>
                <a:spcPct val="100000"/>
              </a:lnSpc>
              <a:spcBef>
                <a:spcPts val="0"/>
              </a:spcBef>
              <a:spcAft>
                <a:spcPts val="0"/>
              </a:spcAft>
              <a:buSzPct val="100000"/>
              <a:buNone/>
              <a:defRPr sz="1800"/>
            </a:lvl3pPr>
            <a:lvl4pPr lvl="3" algn="ctr" rtl="0">
              <a:lnSpc>
                <a:spcPct val="100000"/>
              </a:lnSpc>
              <a:spcBef>
                <a:spcPts val="0"/>
              </a:spcBef>
              <a:spcAft>
                <a:spcPts val="0"/>
              </a:spcAft>
              <a:buSzPct val="100000"/>
              <a:buNone/>
              <a:defRPr sz="1800"/>
            </a:lvl4pPr>
            <a:lvl5pPr lvl="4" algn="ctr" rtl="0">
              <a:lnSpc>
                <a:spcPct val="100000"/>
              </a:lnSpc>
              <a:spcBef>
                <a:spcPts val="0"/>
              </a:spcBef>
              <a:spcAft>
                <a:spcPts val="0"/>
              </a:spcAft>
              <a:buSzPct val="100000"/>
              <a:buNone/>
              <a:defRPr sz="1800"/>
            </a:lvl5pPr>
            <a:lvl6pPr lvl="5" algn="ctr" rtl="0">
              <a:lnSpc>
                <a:spcPct val="100000"/>
              </a:lnSpc>
              <a:spcBef>
                <a:spcPts val="0"/>
              </a:spcBef>
              <a:spcAft>
                <a:spcPts val="0"/>
              </a:spcAft>
              <a:buSzPct val="100000"/>
              <a:buNone/>
              <a:defRPr sz="1800"/>
            </a:lvl6pPr>
            <a:lvl7pPr lvl="6" algn="ctr" rtl="0">
              <a:lnSpc>
                <a:spcPct val="100000"/>
              </a:lnSpc>
              <a:spcBef>
                <a:spcPts val="0"/>
              </a:spcBef>
              <a:spcAft>
                <a:spcPts val="0"/>
              </a:spcAft>
              <a:buSzPct val="100000"/>
              <a:buNone/>
              <a:defRPr sz="1800"/>
            </a:lvl7pPr>
            <a:lvl8pPr lvl="7" algn="ctr" rtl="0">
              <a:lnSpc>
                <a:spcPct val="100000"/>
              </a:lnSpc>
              <a:spcBef>
                <a:spcPts val="0"/>
              </a:spcBef>
              <a:spcAft>
                <a:spcPts val="0"/>
              </a:spcAft>
              <a:buSzPct val="100000"/>
              <a:buNone/>
              <a:defRPr sz="1800"/>
            </a:lvl8pPr>
            <a:lvl9pPr lvl="8" algn="ctr" rtl="0">
              <a:lnSpc>
                <a:spcPct val="100000"/>
              </a:lnSpc>
              <a:spcBef>
                <a:spcPts val="0"/>
              </a:spcBef>
              <a:spcAft>
                <a:spcPts val="0"/>
              </a:spcAft>
              <a:buSzPct val="100000"/>
              <a:buNone/>
              <a:defRPr sz="1800"/>
            </a:lvl9pPr>
          </a:lstStyle>
          <a:p>
            <a:endParaRPr/>
          </a:p>
        </p:txBody>
      </p:sp>
      <p:sp>
        <p:nvSpPr>
          <p:cNvPr id="133" name="Shape 133"/>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34" name="Shape 13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‹N°›</a:t>
            </a:fld>
            <a:endParaRPr lang="en">
              <a:solidFill>
                <a:schemeClr val="l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19500" y="4233725"/>
            <a:ext cx="5998800" cy="598800"/>
          </a:xfrm>
          <a:prstGeom prst="rect">
            <a:avLst/>
          </a:prstGeom>
        </p:spPr>
        <p:txBody>
          <a:bodyPr wrap="square" lIns="91425" tIns="91425" rIns="91425" bIns="91425" anchor="ctr" anchorCtr="0"/>
          <a:lstStyle>
            <a:lvl1pPr lvl="0" rtl="0">
              <a:lnSpc>
                <a:spcPct val="100000"/>
              </a:lnSpc>
              <a:spcBef>
                <a:spcPts val="0"/>
              </a:spcBef>
              <a:spcAft>
                <a:spcPts val="0"/>
              </a:spcAft>
              <a:buClr>
                <a:schemeClr val="accent3"/>
              </a:buClr>
              <a:buFont typeface="Alfa Slab One"/>
              <a:buNone/>
              <a:defRPr>
                <a:solidFill>
                  <a:schemeClr val="accent3"/>
                </a:solidFill>
                <a:latin typeface="Alfa Slab One"/>
                <a:ea typeface="Alfa Slab One"/>
                <a:cs typeface="Alfa Slab One"/>
                <a:sym typeface="Alfa Slab One"/>
              </a:defRPr>
            </a:lvl1pPr>
          </a:lstStyle>
          <a:p>
            <a:endParaRPr/>
          </a:p>
        </p:txBody>
      </p:sp>
      <p:sp>
        <p:nvSpPr>
          <p:cNvPr id="137" name="Shape 13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g number">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1167925"/>
            <a:ext cx="8520600" cy="1980000"/>
          </a:xfrm>
          <a:prstGeom prst="rect">
            <a:avLst/>
          </a:prstGeom>
        </p:spPr>
        <p:txBody>
          <a:bodyPr wrap="square" lIns="91425" tIns="91425" rIns="91425" bIns="91425" anchor="ctr" anchorCtr="0"/>
          <a:lstStyle>
            <a:lvl1pPr lvl="0" algn="ctr" rtl="0">
              <a:spcBef>
                <a:spcPts val="0"/>
              </a:spcBef>
              <a:buClr>
                <a:schemeClr val="dk1"/>
              </a:buClr>
              <a:buSzPct val="100000"/>
              <a:defRPr sz="11000">
                <a:solidFill>
                  <a:schemeClr val="dk1"/>
                </a:solidFill>
              </a:defRPr>
            </a:lvl1pPr>
            <a:lvl2pPr lvl="1" algn="ctr" rtl="0">
              <a:spcBef>
                <a:spcPts val="0"/>
              </a:spcBef>
              <a:buClr>
                <a:schemeClr val="dk1"/>
              </a:buClr>
              <a:buSzPct val="100000"/>
              <a:defRPr sz="11000">
                <a:solidFill>
                  <a:schemeClr val="dk1"/>
                </a:solidFill>
              </a:defRPr>
            </a:lvl2pPr>
            <a:lvl3pPr lvl="2" algn="ctr" rtl="0">
              <a:spcBef>
                <a:spcPts val="0"/>
              </a:spcBef>
              <a:buClr>
                <a:schemeClr val="dk1"/>
              </a:buClr>
              <a:buSzPct val="100000"/>
              <a:defRPr sz="11000">
                <a:solidFill>
                  <a:schemeClr val="dk1"/>
                </a:solidFill>
              </a:defRPr>
            </a:lvl3pPr>
            <a:lvl4pPr lvl="3" algn="ctr" rtl="0">
              <a:spcBef>
                <a:spcPts val="0"/>
              </a:spcBef>
              <a:buClr>
                <a:schemeClr val="dk1"/>
              </a:buClr>
              <a:buSzPct val="100000"/>
              <a:defRPr sz="11000">
                <a:solidFill>
                  <a:schemeClr val="dk1"/>
                </a:solidFill>
              </a:defRPr>
            </a:lvl4pPr>
            <a:lvl5pPr lvl="4" algn="ctr" rtl="0">
              <a:spcBef>
                <a:spcPts val="0"/>
              </a:spcBef>
              <a:buClr>
                <a:schemeClr val="dk1"/>
              </a:buClr>
              <a:buSzPct val="100000"/>
              <a:defRPr sz="11000">
                <a:solidFill>
                  <a:schemeClr val="dk1"/>
                </a:solidFill>
              </a:defRPr>
            </a:lvl5pPr>
            <a:lvl6pPr lvl="5" algn="ctr" rtl="0">
              <a:spcBef>
                <a:spcPts val="0"/>
              </a:spcBef>
              <a:buClr>
                <a:schemeClr val="dk1"/>
              </a:buClr>
              <a:buSzPct val="100000"/>
              <a:defRPr sz="11000">
                <a:solidFill>
                  <a:schemeClr val="dk1"/>
                </a:solidFill>
              </a:defRPr>
            </a:lvl6pPr>
            <a:lvl7pPr lvl="6" algn="ctr" rtl="0">
              <a:spcBef>
                <a:spcPts val="0"/>
              </a:spcBef>
              <a:buClr>
                <a:schemeClr val="dk1"/>
              </a:buClr>
              <a:buSzPct val="100000"/>
              <a:defRPr sz="11000">
                <a:solidFill>
                  <a:schemeClr val="dk1"/>
                </a:solidFill>
              </a:defRPr>
            </a:lvl7pPr>
            <a:lvl8pPr lvl="7" algn="ctr" rtl="0">
              <a:spcBef>
                <a:spcPts val="0"/>
              </a:spcBef>
              <a:buClr>
                <a:schemeClr val="dk1"/>
              </a:buClr>
              <a:buSzPct val="100000"/>
              <a:defRPr sz="11000">
                <a:solidFill>
                  <a:schemeClr val="dk1"/>
                </a:solidFill>
              </a:defRPr>
            </a:lvl8pPr>
            <a:lvl9pPr lvl="8" algn="ctr" rtl="0">
              <a:spcBef>
                <a:spcPts val="0"/>
              </a:spcBef>
              <a:buClr>
                <a:schemeClr val="dk1"/>
              </a:buClr>
              <a:buSzPct val="100000"/>
              <a:defRPr sz="11000">
                <a:solidFill>
                  <a:schemeClr val="dk1"/>
                </a:solidFill>
              </a:defRPr>
            </a:lvl9pPr>
          </a:lstStyle>
          <a:p>
            <a:endParaRPr/>
          </a:p>
        </p:txBody>
      </p:sp>
      <p:sp>
        <p:nvSpPr>
          <p:cNvPr id="140" name="Shape 140"/>
          <p:cNvSpPr txBox="1">
            <a:spLocks noGrp="1"/>
          </p:cNvSpPr>
          <p:nvPr>
            <p:ph type="body" idx="1"/>
          </p:nvPr>
        </p:nvSpPr>
        <p:spPr>
          <a:xfrm>
            <a:off x="311700" y="3224250"/>
            <a:ext cx="8520600" cy="1071600"/>
          </a:xfrm>
          <a:prstGeom prst="rect">
            <a:avLst/>
          </a:prstGeom>
        </p:spPr>
        <p:txBody>
          <a:bodyPr wrap="square"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41" name="Shape 14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2"/>
        <p:cNvGrpSpPr/>
        <p:nvPr/>
      </p:nvGrpSpPr>
      <p:grpSpPr>
        <a:xfrm>
          <a:off x="0" y="0"/>
          <a:ext cx="0" cy="0"/>
          <a:chOff x="0" y="0"/>
          <a:chExt cx="0" cy="0"/>
        </a:xfrm>
      </p:grpSpPr>
      <p:sp>
        <p:nvSpPr>
          <p:cNvPr id="143" name="Shape 14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‹N°›</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‹N°›</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1pPr>
            <a:lvl2pPr lvl="1"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2pPr>
            <a:lvl3pPr lvl="2"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3pPr>
            <a:lvl4pPr lvl="3"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4pPr>
            <a:lvl5pPr lvl="4"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5pPr>
            <a:lvl6pPr lvl="5"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6pPr>
            <a:lvl7pPr lvl="6"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7pPr>
            <a:lvl8pPr lvl="7"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8pPr>
            <a:lvl9pPr lvl="8"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52" name="Shape 52"/>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dk2"/>
              </a:buClr>
              <a:buSzPct val="100000"/>
              <a:buFont typeface="Proxima Nova"/>
              <a:buChar char="●"/>
              <a:defRPr sz="1800">
                <a:solidFill>
                  <a:schemeClr val="dk2"/>
                </a:solidFill>
                <a:latin typeface="Proxima Nova"/>
                <a:ea typeface="Proxima Nova"/>
                <a:cs typeface="Proxima Nova"/>
                <a:sym typeface="Proxima Nova"/>
              </a:defRPr>
            </a:lvl1pPr>
            <a:lvl2pPr lvl="1"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2pPr>
            <a:lvl3pPr lvl="2"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3pPr>
            <a:lvl4pPr lvl="3"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4pPr>
            <a:lvl5pPr lvl="4"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5pPr>
            <a:lvl6pPr lvl="5"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6pPr>
            <a:lvl7pPr lvl="6"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7pPr>
            <a:lvl8pPr lvl="7"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8pPr>
            <a:lvl9pPr lvl="8"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9pPr>
          </a:lstStyle>
          <a:p>
            <a:endParaRPr/>
          </a:p>
        </p:txBody>
      </p:sp>
      <p:sp>
        <p:nvSpPr>
          <p:cNvPr id="53" name="Shape 53"/>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chemeClr val="dk2"/>
                </a:solidFill>
                <a:latin typeface="Proxima Nova"/>
                <a:ea typeface="Proxima Nova"/>
                <a:cs typeface="Proxima Nova"/>
                <a:sym typeface="Proxima Nova"/>
              </a:rPr>
              <a:t>‹N°›</a:t>
            </a:fld>
            <a:endParaRPr lang="en" sz="1000">
              <a:solidFill>
                <a:schemeClr val="dk2"/>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1pPr>
            <a:lvl2pPr lvl="1"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2pPr>
            <a:lvl3pPr lvl="2"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3pPr>
            <a:lvl4pPr lvl="3"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4pPr>
            <a:lvl5pPr lvl="4"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5pPr>
            <a:lvl6pPr lvl="5"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6pPr>
            <a:lvl7pPr lvl="6"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7pPr>
            <a:lvl8pPr lvl="7"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8pPr>
            <a:lvl9pPr lvl="8"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99" name="Shape 99"/>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dk2"/>
              </a:buClr>
              <a:buSzPct val="100000"/>
              <a:buFont typeface="Proxima Nova"/>
              <a:buChar char="●"/>
              <a:defRPr sz="1800">
                <a:solidFill>
                  <a:schemeClr val="dk2"/>
                </a:solidFill>
                <a:latin typeface="Proxima Nova"/>
                <a:ea typeface="Proxima Nova"/>
                <a:cs typeface="Proxima Nova"/>
                <a:sym typeface="Proxima Nova"/>
              </a:defRPr>
            </a:lvl1pPr>
            <a:lvl2pPr lvl="1"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2pPr>
            <a:lvl3pPr lvl="2"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3pPr>
            <a:lvl4pPr lvl="3"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4pPr>
            <a:lvl5pPr lvl="4"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5pPr>
            <a:lvl6pPr lvl="5"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6pPr>
            <a:lvl7pPr lvl="6"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7pPr>
            <a:lvl8pPr lvl="7"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8pPr>
            <a:lvl9pPr lvl="8" rtl="0">
              <a:lnSpc>
                <a:spcPct val="115000"/>
              </a:lnSpc>
              <a:spcBef>
                <a:spcPts val="0"/>
              </a:spcBef>
              <a:spcAft>
                <a:spcPts val="1600"/>
              </a:spcAft>
              <a:buClr>
                <a:schemeClr val="dk2"/>
              </a:buClr>
              <a:buFont typeface="Proxima Nova"/>
              <a:buChar char="■"/>
              <a:defRPr>
                <a:solidFill>
                  <a:schemeClr val="dk2"/>
                </a:solidFill>
                <a:latin typeface="Proxima Nova"/>
                <a:ea typeface="Proxima Nova"/>
                <a:cs typeface="Proxima Nova"/>
                <a:sym typeface="Proxima Nova"/>
              </a:defRPr>
            </a:lvl9pPr>
          </a:lstStyle>
          <a:p>
            <a:endParaRPr/>
          </a:p>
        </p:txBody>
      </p:sp>
      <p:sp>
        <p:nvSpPr>
          <p:cNvPr id="100" name="Shape 100"/>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chemeClr val="dk2"/>
                </a:solidFill>
                <a:latin typeface="Proxima Nova"/>
                <a:ea typeface="Proxima Nova"/>
                <a:cs typeface="Proxima Nova"/>
                <a:sym typeface="Proxima Nova"/>
              </a:rPr>
              <a:t>‹N°›</a:t>
            </a:fld>
            <a:endParaRPr lang="en" sz="1000">
              <a:solidFill>
                <a:schemeClr val="dk2"/>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viaa.be/files/attachments/.669/VIAA_Preservation_Reformatting.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Matroska-Org/ebml-specification" TargetMode="External"/><Relationship Id="rId7" Type="http://schemas.openxmlformats.org/officeDocument/2006/relationships/hyperlink" Target="https://www.ietf.org/mailman/listinfo/cellar"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hyperlink" Target="https://github.com/xiph/flac" TargetMode="External"/><Relationship Id="rId5" Type="http://schemas.openxmlformats.org/officeDocument/2006/relationships/hyperlink" Target="https://github.com/FFmpeg/FFV1/" TargetMode="External"/><Relationship Id="rId4" Type="http://schemas.openxmlformats.org/officeDocument/2006/relationships/hyperlink" Target="https://github.com/Matroska-Org/matroska-specificatio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hyperlink" Target="https://mediaarea.net/" TargetMode="External"/><Relationship Id="rId7" Type="http://schemas.openxmlformats.org/officeDocument/2006/relationships/hyperlink" Target="https://mediaarea.net/Event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twitter.com/dericed" TargetMode="External"/><Relationship Id="rId5" Type="http://schemas.openxmlformats.org/officeDocument/2006/relationships/hyperlink" Target="mailto:jerome@mediaarea.net" TargetMode="External"/><Relationship Id="rId4" Type="http://schemas.openxmlformats.org/officeDocument/2006/relationships/hyperlink" Target="https://mediaarea.net/MediaCon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rtl="0">
              <a:spcBef>
                <a:spcPts val="0"/>
              </a:spcBef>
              <a:buNone/>
            </a:pPr>
            <a:r>
              <a:rPr lang="en"/>
              <a:t>Checking Audiovisual Conformance</a:t>
            </a:r>
          </a:p>
        </p:txBody>
      </p:sp>
      <p:sp>
        <p:nvSpPr>
          <p:cNvPr id="149" name="Shape 149"/>
          <p:cNvSpPr txBox="1">
            <a:spLocks noGrp="1"/>
          </p:cNvSpPr>
          <p:nvPr>
            <p:ph type="subTitle" idx="1"/>
          </p:nvPr>
        </p:nvSpPr>
        <p:spPr>
          <a:xfrm>
            <a:off x="311700" y="2834125"/>
            <a:ext cx="8520600" cy="792600"/>
          </a:xfrm>
          <a:prstGeom prst="rect">
            <a:avLst/>
          </a:prstGeom>
        </p:spPr>
        <p:txBody>
          <a:bodyPr wrap="square" lIns="91425" tIns="91425" rIns="91425" bIns="91425" anchor="t" anchorCtr="0">
            <a:noAutofit/>
          </a:bodyPr>
          <a:lstStyle/>
          <a:p>
            <a:pPr lvl="0" algn="ctr" rtl="0">
              <a:spcBef>
                <a:spcPts val="0"/>
              </a:spcBef>
              <a:buNone/>
            </a:pPr>
            <a:r>
              <a:rPr lang="en"/>
              <a:t>@JeromeM78 @dericed @MediaConch</a:t>
            </a:r>
          </a:p>
          <a:p>
            <a:pPr lvl="0" algn="ctr" rtl="0">
              <a:spcBef>
                <a:spcPts val="0"/>
              </a:spcBef>
              <a:buNone/>
            </a:pPr>
            <a:r>
              <a:rPr lang="en"/>
              <a:t>#iasa_web 2017-09-20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3140450" y="1140200"/>
            <a:ext cx="2863100" cy="28631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EBML &amp; Matroska</a:t>
            </a:r>
          </a:p>
        </p:txBody>
      </p:sp>
      <p:sp>
        <p:nvSpPr>
          <p:cNvPr id="213" name="Shape 213"/>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228600" rtl="0">
              <a:spcBef>
                <a:spcPts val="0"/>
              </a:spcBef>
            </a:pPr>
            <a:r>
              <a:rPr lang="en"/>
              <a:t>Extensible Binary Meta Language (EBML is a Binary XML format)</a:t>
            </a:r>
          </a:p>
          <a:p>
            <a:pPr marL="457200" lvl="0" indent="-228600" rtl="0">
              <a:spcBef>
                <a:spcPts val="0"/>
              </a:spcBef>
            </a:pPr>
            <a:r>
              <a:rPr lang="en"/>
              <a:t>An EBML Schema defines an EBML Document like an XML Schema defines an XML Document</a:t>
            </a:r>
          </a:p>
          <a:p>
            <a:pPr marL="457200" lvl="0" indent="-228600" rtl="0">
              <a:spcBef>
                <a:spcPts val="0"/>
              </a:spcBef>
            </a:pPr>
            <a:r>
              <a:rPr lang="en"/>
              <a:t>Matroska and webm are EBML Document Type</a:t>
            </a:r>
          </a:p>
          <a:p>
            <a:pPr marL="457200" lvl="0" indent="-228600" rtl="0">
              <a:spcBef>
                <a:spcPts val="0"/>
              </a:spcBef>
            </a:pPr>
            <a:r>
              <a:rPr lang="en"/>
              <a:t>Storage is based on a structure of Element ID, Element Data Size, and Element Data</a:t>
            </a:r>
          </a:p>
          <a:p>
            <a:pPr marL="457200" lvl="0" indent="-228600" rtl="0">
              <a:spcBef>
                <a:spcPts val="0"/>
              </a:spcBef>
            </a:pPr>
            <a:r>
              <a:rPr lang="en"/>
              <a:t>Unlike XML, an EBML Document requires an EBML Schema to be interpreted semantically</a:t>
            </a:r>
          </a:p>
          <a:p>
            <a:pPr lvl="0" rtl="0">
              <a:spcBef>
                <a:spcPts val="0"/>
              </a:spcBef>
              <a:buNone/>
            </a:pP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770687" y="152400"/>
            <a:ext cx="7602637" cy="483870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descr="Screen Shot 2015-09-25 at 5.21.32 PM.png"/>
          <p:cNvPicPr preferRelativeResize="0"/>
          <p:nvPr/>
        </p:nvPicPr>
        <p:blipFill>
          <a:blip r:embed="rId3">
            <a:alphaModFix/>
          </a:blip>
          <a:stretch>
            <a:fillRect/>
          </a:stretch>
        </p:blipFill>
        <p:spPr>
          <a:xfrm>
            <a:off x="1961701" y="0"/>
            <a:ext cx="5220598" cy="51435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EBML &amp; Matroska</a:t>
            </a:r>
          </a:p>
        </p:txBody>
      </p:sp>
      <p:sp>
        <p:nvSpPr>
          <p:cNvPr id="229" name="Shape 229"/>
          <p:cNvSpPr txBox="1">
            <a:spLocks noGrp="1"/>
          </p:cNvSpPr>
          <p:nvPr>
            <p:ph type="body" idx="1"/>
          </p:nvPr>
        </p:nvSpPr>
        <p:spPr>
          <a:xfrm>
            <a:off x="311700" y="1017725"/>
            <a:ext cx="8520600" cy="3940500"/>
          </a:xfrm>
          <a:prstGeom prst="rect">
            <a:avLst/>
          </a:prstGeom>
        </p:spPr>
        <p:txBody>
          <a:bodyPr wrap="square" lIns="91425" tIns="91425" rIns="91425" bIns="91425" anchor="t" anchorCtr="0">
            <a:noAutofit/>
          </a:bodyPr>
          <a:lstStyle/>
          <a:p>
            <a:pPr lvl="0" rtl="0">
              <a:lnSpc>
                <a:spcPct val="100000"/>
              </a:lnSpc>
              <a:spcBef>
                <a:spcPts val="0"/>
              </a:spcBef>
              <a:spcAft>
                <a:spcPts val="0"/>
              </a:spcAft>
              <a:buNone/>
            </a:pPr>
            <a:r>
              <a:rPr lang="en" sz="1400">
                <a:latin typeface="Courier New"/>
                <a:ea typeface="Courier New"/>
                <a:cs typeface="Courier New"/>
                <a:sym typeface="Courier New"/>
              </a:rPr>
              <a:t>  &lt;EBML&gt;</a:t>
            </a:r>
          </a:p>
          <a:p>
            <a:pPr lvl="0" rtl="0">
              <a:lnSpc>
                <a:spcPct val="100000"/>
              </a:lnSpc>
              <a:spcBef>
                <a:spcPts val="0"/>
              </a:spcBef>
              <a:spcAft>
                <a:spcPts val="0"/>
              </a:spcAft>
              <a:buNone/>
            </a:pPr>
            <a:r>
              <a:rPr lang="en" sz="1400">
                <a:latin typeface="Courier New"/>
                <a:ea typeface="Courier New"/>
                <a:cs typeface="Courier New"/>
                <a:sym typeface="Courier New"/>
              </a:rPr>
              <a:t>	&lt;EBMLVersion&gt;1&lt;/EBMLVersion&gt;</a:t>
            </a:r>
          </a:p>
          <a:p>
            <a:pPr lvl="0" rtl="0">
              <a:lnSpc>
                <a:spcPct val="100000"/>
              </a:lnSpc>
              <a:spcBef>
                <a:spcPts val="0"/>
              </a:spcBef>
              <a:spcAft>
                <a:spcPts val="0"/>
              </a:spcAft>
              <a:buNone/>
            </a:pPr>
            <a:r>
              <a:rPr lang="en" sz="1400">
                <a:latin typeface="Courier New"/>
                <a:ea typeface="Courier New"/>
                <a:cs typeface="Courier New"/>
                <a:sym typeface="Courier New"/>
              </a:rPr>
              <a:t>	&lt;EBMLReadVersion&gt;1&lt;/EBMLReadVersion&gt;</a:t>
            </a:r>
          </a:p>
          <a:p>
            <a:pPr lvl="0" rtl="0">
              <a:lnSpc>
                <a:spcPct val="100000"/>
              </a:lnSpc>
              <a:spcBef>
                <a:spcPts val="0"/>
              </a:spcBef>
              <a:spcAft>
                <a:spcPts val="0"/>
              </a:spcAft>
              <a:buNone/>
            </a:pPr>
            <a:r>
              <a:rPr lang="en" sz="1400">
                <a:latin typeface="Courier New"/>
                <a:ea typeface="Courier New"/>
                <a:cs typeface="Courier New"/>
                <a:sym typeface="Courier New"/>
              </a:rPr>
              <a:t>	&lt;EBMLMaxIDLength&gt;4&lt;/EBMLMaxIDLength&gt;</a:t>
            </a:r>
          </a:p>
          <a:p>
            <a:pPr lvl="0" rtl="0">
              <a:lnSpc>
                <a:spcPct val="100000"/>
              </a:lnSpc>
              <a:spcBef>
                <a:spcPts val="0"/>
              </a:spcBef>
              <a:spcAft>
                <a:spcPts val="0"/>
              </a:spcAft>
              <a:buNone/>
            </a:pPr>
            <a:r>
              <a:rPr lang="en" sz="1400">
                <a:latin typeface="Courier New"/>
                <a:ea typeface="Courier New"/>
                <a:cs typeface="Courier New"/>
                <a:sym typeface="Courier New"/>
              </a:rPr>
              <a:t>	&lt;EBMLMaxSizeLength&gt;8&lt;/EBMLMaxSizeLength&gt;</a:t>
            </a:r>
          </a:p>
          <a:p>
            <a:pPr lvl="0" rtl="0">
              <a:lnSpc>
                <a:spcPct val="100000"/>
              </a:lnSpc>
              <a:spcBef>
                <a:spcPts val="0"/>
              </a:spcBef>
              <a:spcAft>
                <a:spcPts val="0"/>
              </a:spcAft>
              <a:buNone/>
            </a:pPr>
            <a:r>
              <a:rPr lang="en" sz="1400">
                <a:latin typeface="Courier New"/>
                <a:ea typeface="Courier New"/>
                <a:cs typeface="Courier New"/>
                <a:sym typeface="Courier New"/>
              </a:rPr>
              <a:t>	&lt;DocType&gt;matroska&lt;/DocType&gt;</a:t>
            </a:r>
          </a:p>
          <a:p>
            <a:pPr lvl="0" rtl="0">
              <a:lnSpc>
                <a:spcPct val="100000"/>
              </a:lnSpc>
              <a:spcBef>
                <a:spcPts val="0"/>
              </a:spcBef>
              <a:spcAft>
                <a:spcPts val="0"/>
              </a:spcAft>
              <a:buNone/>
            </a:pPr>
            <a:r>
              <a:rPr lang="en" sz="1400">
                <a:latin typeface="Courier New"/>
                <a:ea typeface="Courier New"/>
                <a:cs typeface="Courier New"/>
                <a:sym typeface="Courier New"/>
              </a:rPr>
              <a:t>	&lt;DocTypeVersion&gt;4&lt;/DocTypeVersion&gt;</a:t>
            </a:r>
          </a:p>
          <a:p>
            <a:pPr lvl="0" rtl="0">
              <a:lnSpc>
                <a:spcPct val="100000"/>
              </a:lnSpc>
              <a:spcBef>
                <a:spcPts val="0"/>
              </a:spcBef>
              <a:spcAft>
                <a:spcPts val="0"/>
              </a:spcAft>
              <a:buNone/>
            </a:pPr>
            <a:r>
              <a:rPr lang="en" sz="1400">
                <a:latin typeface="Courier New"/>
                <a:ea typeface="Courier New"/>
                <a:cs typeface="Courier New"/>
                <a:sym typeface="Courier New"/>
              </a:rPr>
              <a:t>	&lt;DocTypeReadVersion&gt;2&lt;/DocTypeReadVersion&gt;</a:t>
            </a:r>
          </a:p>
          <a:p>
            <a:pPr lvl="0" rtl="0">
              <a:lnSpc>
                <a:spcPct val="100000"/>
              </a:lnSpc>
              <a:spcBef>
                <a:spcPts val="0"/>
              </a:spcBef>
              <a:spcAft>
                <a:spcPts val="0"/>
              </a:spcAft>
              <a:buNone/>
            </a:pPr>
            <a:r>
              <a:rPr lang="en" sz="1400">
                <a:latin typeface="Courier New"/>
                <a:ea typeface="Courier New"/>
                <a:cs typeface="Courier New"/>
                <a:sym typeface="Courier New"/>
              </a:rPr>
              <a:t>  &lt;/EBML&gt;</a:t>
            </a:r>
          </a:p>
          <a:p>
            <a:pPr lvl="0" rtl="0">
              <a:lnSpc>
                <a:spcPct val="100000"/>
              </a:lnSpc>
              <a:spcBef>
                <a:spcPts val="0"/>
              </a:spcBef>
              <a:spcAft>
                <a:spcPts val="0"/>
              </a:spcAft>
              <a:buNone/>
            </a:pPr>
            <a:r>
              <a:rPr lang="en" sz="1400">
                <a:latin typeface="Courier New"/>
                <a:ea typeface="Courier New"/>
                <a:cs typeface="Courier New"/>
                <a:sym typeface="Courier New"/>
              </a:rPr>
              <a:t>  &lt;Segment&gt;</a:t>
            </a:r>
          </a:p>
          <a:p>
            <a:pPr lvl="0" rtl="0">
              <a:lnSpc>
                <a:spcPct val="100000"/>
              </a:lnSpc>
              <a:spcBef>
                <a:spcPts val="0"/>
              </a:spcBef>
              <a:spcAft>
                <a:spcPts val="0"/>
              </a:spcAft>
              <a:buNone/>
            </a:pPr>
            <a:r>
              <a:rPr lang="en" sz="1400">
                <a:latin typeface="Courier New"/>
                <a:ea typeface="Courier New"/>
                <a:cs typeface="Courier New"/>
                <a:sym typeface="Courier New"/>
              </a:rPr>
              <a:t>	&lt;Info&gt;</a:t>
            </a:r>
          </a:p>
          <a:p>
            <a:pPr lvl="0" rtl="0">
              <a:lnSpc>
                <a:spcPct val="100000"/>
              </a:lnSpc>
              <a:spcBef>
                <a:spcPts val="0"/>
              </a:spcBef>
              <a:spcAft>
                <a:spcPts val="0"/>
              </a:spcAft>
              <a:buNone/>
            </a:pPr>
            <a:r>
              <a:rPr lang="en" sz="1400">
                <a:latin typeface="Courier New"/>
                <a:ea typeface="Courier New"/>
                <a:cs typeface="Courier New"/>
                <a:sym typeface="Courier New"/>
              </a:rPr>
              <a:t>        &lt;CRC-32&gt;54272a11&lt;/CRC-32&gt;</a:t>
            </a:r>
          </a:p>
          <a:p>
            <a:pPr lvl="0" rtl="0">
              <a:lnSpc>
                <a:spcPct val="100000"/>
              </a:lnSpc>
              <a:spcBef>
                <a:spcPts val="0"/>
              </a:spcBef>
              <a:spcAft>
                <a:spcPts val="0"/>
              </a:spcAft>
              <a:buNone/>
            </a:pPr>
            <a:r>
              <a:rPr lang="en" sz="1400">
                <a:latin typeface="Courier New"/>
                <a:ea typeface="Courier New"/>
                <a:cs typeface="Courier New"/>
                <a:sym typeface="Courier New"/>
              </a:rPr>
              <a:t>  	    &lt;TimecodeScale&gt;1000000&lt;/TimecodeScale&gt;</a:t>
            </a:r>
          </a:p>
          <a:p>
            <a:pPr lvl="0" rtl="0">
              <a:lnSpc>
                <a:spcPct val="100000"/>
              </a:lnSpc>
              <a:spcBef>
                <a:spcPts val="0"/>
              </a:spcBef>
              <a:spcAft>
                <a:spcPts val="0"/>
              </a:spcAft>
              <a:buNone/>
            </a:pPr>
            <a:r>
              <a:rPr lang="en" sz="1400">
                <a:latin typeface="Courier New"/>
                <a:ea typeface="Courier New"/>
                <a:cs typeface="Courier New"/>
                <a:sym typeface="Courier New"/>
              </a:rPr>
              <a:t>  	    &lt;MuxingApp&gt;Lavf57.50.100&lt;/MuxingApp&gt;</a:t>
            </a:r>
          </a:p>
          <a:p>
            <a:pPr lvl="0" rtl="0">
              <a:lnSpc>
                <a:spcPct val="100000"/>
              </a:lnSpc>
              <a:spcBef>
                <a:spcPts val="0"/>
              </a:spcBef>
              <a:spcAft>
                <a:spcPts val="0"/>
              </a:spcAft>
              <a:buNone/>
            </a:pPr>
            <a:r>
              <a:rPr lang="en" sz="1400">
                <a:latin typeface="Courier New"/>
                <a:ea typeface="Courier New"/>
                <a:cs typeface="Courier New"/>
                <a:sym typeface="Courier New"/>
              </a:rPr>
              <a:t>  	    &lt;WritingApp&gt;Lavf57.50.100&lt;/WritingApp&gt;</a:t>
            </a:r>
          </a:p>
          <a:p>
            <a:pPr lvl="0" rtl="0">
              <a:lnSpc>
                <a:spcPct val="100000"/>
              </a:lnSpc>
              <a:spcBef>
                <a:spcPts val="0"/>
              </a:spcBef>
              <a:spcAft>
                <a:spcPts val="0"/>
              </a:spcAft>
              <a:buNone/>
            </a:pPr>
            <a:r>
              <a:rPr lang="en" sz="1400">
                <a:latin typeface="Courier New"/>
                <a:ea typeface="Courier New"/>
                <a:cs typeface="Courier New"/>
                <a:sym typeface="Courier New"/>
              </a:rPr>
              <a:t>  	    &lt;SegmentUID&gt;efd46d3ed630381ef9021d1d4ed5a81a&lt;/SegmentUID&gt;</a:t>
            </a:r>
          </a:p>
          <a:p>
            <a:pPr lvl="0" rtl="0">
              <a:lnSpc>
                <a:spcPct val="100000"/>
              </a:lnSpc>
              <a:spcBef>
                <a:spcPts val="0"/>
              </a:spcBef>
              <a:spcAft>
                <a:spcPts val="0"/>
              </a:spcAft>
              <a:buNone/>
            </a:pPr>
            <a:r>
              <a:rPr lang="en" sz="1400">
                <a:latin typeface="Courier New"/>
                <a:ea typeface="Courier New"/>
                <a:cs typeface="Courier New"/>
                <a:sym typeface="Courier New"/>
              </a:rPr>
              <a:t>  	    &lt;Duration&gt;40.0&lt;/Duration&gt;</a:t>
            </a:r>
          </a:p>
          <a:p>
            <a:pPr lvl="0" rtl="0">
              <a:lnSpc>
                <a:spcPct val="100000"/>
              </a:lnSpc>
              <a:spcBef>
                <a:spcPts val="0"/>
              </a:spcBef>
              <a:spcAft>
                <a:spcPts val="0"/>
              </a:spcAft>
              <a:buNone/>
            </a:pPr>
            <a:r>
              <a:rPr lang="en" sz="1400">
                <a:latin typeface="Courier New"/>
                <a:ea typeface="Courier New"/>
                <a:cs typeface="Courier New"/>
                <a:sym typeface="Courier New"/>
              </a:rPr>
              <a:t>	&lt;/Info&gt;</a:t>
            </a:r>
          </a:p>
          <a:p>
            <a:pPr lvl="0" rtl="0">
              <a:lnSpc>
                <a:spcPct val="100000"/>
              </a:lnSpc>
              <a:spcBef>
                <a:spcPts val="0"/>
              </a:spcBef>
              <a:spcAft>
                <a:spcPts val="0"/>
              </a:spcAft>
              <a:buNone/>
            </a:pPr>
            <a:r>
              <a:rPr lang="en" sz="1400">
                <a:latin typeface="Courier New"/>
                <a:ea typeface="Courier New"/>
                <a:cs typeface="Courier New"/>
                <a:sym typeface="Courier New"/>
              </a:rPr>
              <a:t>	&lt;Tracks&gt;</a:t>
            </a:r>
          </a:p>
          <a:p>
            <a:pPr lvl="0" rtl="0">
              <a:lnSpc>
                <a:spcPct val="100000"/>
              </a:lnSpc>
              <a:spcBef>
                <a:spcPts val="0"/>
              </a:spcBef>
              <a:spcAft>
                <a:spcPts val="0"/>
              </a:spcAft>
              <a:buNone/>
            </a:pPr>
            <a:r>
              <a:rPr lang="en" sz="1400">
                <a:latin typeface="Courier New"/>
                <a:ea typeface="Courier New"/>
                <a:cs typeface="Courier New"/>
                <a:sym typeface="Courier New"/>
              </a:rPr>
              <a:t>  	&lt;TrackEntry&gt;</a:t>
            </a:r>
          </a:p>
          <a:p>
            <a:pPr lvl="0" rtl="0">
              <a:lnSpc>
                <a:spcPct val="100000"/>
              </a:lnSpc>
              <a:spcBef>
                <a:spcPts val="0"/>
              </a:spcBef>
              <a:spcAft>
                <a:spcPts val="0"/>
              </a:spcAft>
              <a:buNone/>
            </a:pPr>
            <a:r>
              <a:rPr lang="en" sz="1400">
                <a:latin typeface="Courier New"/>
                <a:ea typeface="Courier New"/>
                <a:cs typeface="Courier New"/>
                <a:sym typeface="Courier New"/>
              </a:rPr>
              <a:t>    	&lt;TrackNumber&gt;1&lt;/TrackNumber&gt;</a:t>
            </a:r>
          </a:p>
          <a:p>
            <a:pPr lvl="0" rtl="0">
              <a:lnSpc>
                <a:spcPct val="100000"/>
              </a:lnSpc>
              <a:spcBef>
                <a:spcPts val="0"/>
              </a:spcBef>
              <a:spcAft>
                <a:spcPts val="0"/>
              </a:spcAft>
              <a:buNone/>
            </a:pPr>
            <a:r>
              <a:rPr lang="en" sz="1400">
                <a:latin typeface="Courier New"/>
                <a:ea typeface="Courier New"/>
                <a:cs typeface="Courier New"/>
                <a:sym typeface="Courier New"/>
              </a:rPr>
              <a:t>    	&lt;TrackUID&gt;1&lt;/TrackUID&gt;</a:t>
            </a:r>
          </a:p>
          <a:p>
            <a:pPr lvl="0" rtl="0">
              <a:lnSpc>
                <a:spcPct val="100000"/>
              </a:lnSpc>
              <a:spcBef>
                <a:spcPts val="0"/>
              </a:spcBef>
              <a:spcAft>
                <a:spcPts val="0"/>
              </a:spcAft>
              <a:buNone/>
            </a:pPr>
            <a:r>
              <a:rPr lang="en" sz="1400">
                <a:latin typeface="Courier New"/>
                <a:ea typeface="Courier New"/>
                <a:cs typeface="Courier New"/>
                <a:sym typeface="Courier New"/>
              </a:rPr>
              <a:t>    	&lt;FlagLacing&gt;0&lt;/FlagLacing&gt;</a:t>
            </a:r>
          </a:p>
          <a:p>
            <a:pPr lvl="0" rtl="0">
              <a:lnSpc>
                <a:spcPct val="100000"/>
              </a:lnSpc>
              <a:spcBef>
                <a:spcPts val="0"/>
              </a:spcBef>
              <a:spcAft>
                <a:spcPts val="0"/>
              </a:spcAft>
              <a:buNone/>
            </a:pPr>
            <a:r>
              <a:rPr lang="en" sz="1400">
                <a:latin typeface="Courier New"/>
                <a:ea typeface="Courier New"/>
                <a:cs typeface="Courier New"/>
                <a:sym typeface="Courier New"/>
              </a:rPr>
              <a:t>    	&lt;Language&gt;und&lt;/Language&gt;</a:t>
            </a:r>
          </a:p>
          <a:p>
            <a:pPr lvl="0" rtl="0">
              <a:lnSpc>
                <a:spcPct val="100000"/>
              </a:lnSpc>
              <a:spcBef>
                <a:spcPts val="0"/>
              </a:spcBef>
              <a:spcAft>
                <a:spcPts val="0"/>
              </a:spcAft>
              <a:buNone/>
            </a:pPr>
            <a:r>
              <a:rPr lang="en" sz="1400">
                <a:latin typeface="Courier New"/>
                <a:ea typeface="Courier New"/>
                <a:cs typeface="Courier New"/>
                <a:sym typeface="Courier New"/>
              </a:rPr>
              <a:t>    	&lt;CodecID&gt;V_MPEG4/ISO/AVC&lt;/CodecID&gt;</a:t>
            </a:r>
          </a:p>
          <a:p>
            <a:pPr lvl="0" rtl="0">
              <a:lnSpc>
                <a:spcPct val="100000"/>
              </a:lnSpc>
              <a:spcBef>
                <a:spcPts val="0"/>
              </a:spcBef>
              <a:spcAft>
                <a:spcPts val="0"/>
              </a:spcAft>
              <a:buNone/>
            </a:pPr>
            <a:r>
              <a:rPr lang="en" sz="1400">
                <a:latin typeface="Courier New"/>
                <a:ea typeface="Courier New"/>
                <a:cs typeface="Courier New"/>
                <a:sym typeface="Courier New"/>
              </a:rPr>
              <a:t>    	&lt;TrackType&gt;1&lt;/TrackType&gt;</a:t>
            </a:r>
          </a:p>
          <a:p>
            <a:pPr lvl="0" rtl="0">
              <a:lnSpc>
                <a:spcPct val="100000"/>
              </a:lnSpc>
              <a:spcBef>
                <a:spcPts val="0"/>
              </a:spcBef>
              <a:spcAft>
                <a:spcPts val="0"/>
              </a:spcAft>
              <a:buNone/>
            </a:pPr>
            <a:r>
              <a:rPr lang="en" sz="1400">
                <a:latin typeface="Courier New"/>
                <a:ea typeface="Courier New"/>
                <a:cs typeface="Courier New"/>
                <a:sym typeface="Courier New"/>
              </a:rPr>
              <a:t>    	&lt;DefaultDuration&gt;40000000&lt;/DefaultDuration&gt;</a:t>
            </a:r>
          </a:p>
          <a:p>
            <a:pPr lvl="0" rtl="0">
              <a:lnSpc>
                <a:spcPct val="100000"/>
              </a:lnSpc>
              <a:spcBef>
                <a:spcPts val="0"/>
              </a:spcBef>
              <a:spcAft>
                <a:spcPts val="0"/>
              </a:spcAft>
              <a:buNone/>
            </a:pPr>
            <a:r>
              <a:rPr lang="en" sz="1400">
                <a:latin typeface="Courier New"/>
                <a:ea typeface="Courier New"/>
                <a:cs typeface="Courier New"/>
                <a:sym typeface="Courier New"/>
              </a:rPr>
              <a:t>    	&lt;Video&gt;</a:t>
            </a:r>
          </a:p>
          <a:p>
            <a:pPr lvl="0" rtl="0">
              <a:lnSpc>
                <a:spcPct val="100000"/>
              </a:lnSpc>
              <a:spcBef>
                <a:spcPts val="0"/>
              </a:spcBef>
              <a:spcAft>
                <a:spcPts val="0"/>
              </a:spcAft>
              <a:buNone/>
            </a:pPr>
            <a:r>
              <a:rPr lang="en" sz="1400">
                <a:latin typeface="Courier New"/>
                <a:ea typeface="Courier New"/>
                <a:cs typeface="Courier New"/>
                <a:sym typeface="Courier New"/>
              </a:rPr>
              <a:t>      	&lt;PixelWidth&gt;320&lt;/PixelWidth&gt;</a:t>
            </a:r>
          </a:p>
          <a:p>
            <a:pPr lvl="0" rtl="0">
              <a:lnSpc>
                <a:spcPct val="100000"/>
              </a:lnSpc>
              <a:spcBef>
                <a:spcPts val="0"/>
              </a:spcBef>
              <a:spcAft>
                <a:spcPts val="0"/>
              </a:spcAft>
              <a:buNone/>
            </a:pPr>
            <a:r>
              <a:rPr lang="en" sz="1400">
                <a:latin typeface="Courier New"/>
                <a:ea typeface="Courier New"/>
                <a:cs typeface="Courier New"/>
                <a:sym typeface="Courier New"/>
              </a:rPr>
              <a:t>      	&lt;PixelHeight&gt;240&lt;/PixelHeight&gt;</a:t>
            </a:r>
          </a:p>
          <a:p>
            <a:pPr lvl="0" rtl="0">
              <a:lnSpc>
                <a:spcPct val="100000"/>
              </a:lnSpc>
              <a:spcBef>
                <a:spcPts val="0"/>
              </a:spcBef>
              <a:spcAft>
                <a:spcPts val="0"/>
              </a:spcAft>
              <a:buNone/>
            </a:pPr>
            <a:r>
              <a:rPr lang="en" sz="1400">
                <a:latin typeface="Courier New"/>
                <a:ea typeface="Courier New"/>
                <a:cs typeface="Courier New"/>
                <a:sym typeface="Courier New"/>
              </a:rPr>
              <a:t>      	&lt;FlagInterlaced&gt;2&lt;/FlagInterlaced&gt;</a:t>
            </a:r>
          </a:p>
          <a:p>
            <a:pPr lvl="0" rtl="0">
              <a:lnSpc>
                <a:spcPct val="100000"/>
              </a:lnSpc>
              <a:spcBef>
                <a:spcPts val="0"/>
              </a:spcBef>
              <a:spcAft>
                <a:spcPts val="0"/>
              </a:spcAft>
              <a:buNone/>
            </a:pPr>
            <a:r>
              <a:rPr lang="en" sz="1400">
                <a:latin typeface="Courier New"/>
                <a:ea typeface="Courier New"/>
                <a:cs typeface="Courier New"/>
                <a:sym typeface="Courier New"/>
              </a:rPr>
              <a:t>      	&lt;DisplayWidth&gt;320&lt;/DisplayWidth&gt;</a:t>
            </a:r>
          </a:p>
          <a:p>
            <a:pPr lvl="0" rtl="0">
              <a:lnSpc>
                <a:spcPct val="100000"/>
              </a:lnSpc>
              <a:spcBef>
                <a:spcPts val="0"/>
              </a:spcBef>
              <a:spcAft>
                <a:spcPts val="0"/>
              </a:spcAft>
              <a:buNone/>
            </a:pPr>
            <a:r>
              <a:rPr lang="en" sz="1400">
                <a:latin typeface="Courier New"/>
                <a:ea typeface="Courier New"/>
                <a:cs typeface="Courier New"/>
                <a:sym typeface="Courier New"/>
              </a:rPr>
              <a:t>      	&lt;DisplayHeight&gt;240&lt;/DisplayHeight&gt;</a:t>
            </a:r>
          </a:p>
          <a:p>
            <a:pPr lvl="0" rtl="0">
              <a:lnSpc>
                <a:spcPct val="100000"/>
              </a:lnSpc>
              <a:spcBef>
                <a:spcPts val="0"/>
              </a:spcBef>
              <a:spcAft>
                <a:spcPts val="0"/>
              </a:spcAft>
              <a:buNone/>
            </a:pPr>
            <a:r>
              <a:rPr lang="en" sz="1400">
                <a:latin typeface="Courier New"/>
                <a:ea typeface="Courier New"/>
                <a:cs typeface="Courier New"/>
                <a:sym typeface="Courier New"/>
              </a:rPr>
              <a:t>      	&lt;unknown_55b0&gt;55bb8101&lt;/unknown_55b0&gt;</a:t>
            </a:r>
          </a:p>
          <a:p>
            <a:pPr lvl="0" rtl="0">
              <a:lnSpc>
                <a:spcPct val="100000"/>
              </a:lnSpc>
              <a:spcBef>
                <a:spcPts val="0"/>
              </a:spcBef>
              <a:spcAft>
                <a:spcPts val="0"/>
              </a:spcAft>
              <a:buNone/>
            </a:pPr>
            <a:r>
              <a:rPr lang="en" sz="1400">
                <a:latin typeface="Courier New"/>
                <a:ea typeface="Courier New"/>
                <a:cs typeface="Courier New"/>
                <a:sym typeface="Courier New"/>
              </a:rPr>
              <a:t>    	&lt;/Video&gt;</a:t>
            </a:r>
          </a:p>
          <a:p>
            <a:pPr lvl="0" rtl="0">
              <a:lnSpc>
                <a:spcPct val="100000"/>
              </a:lnSpc>
              <a:spcBef>
                <a:spcPts val="0"/>
              </a:spcBef>
              <a:spcAft>
                <a:spcPts val="0"/>
              </a:spcAft>
              <a:buNone/>
            </a:pPr>
            <a:endParaRPr sz="1400">
              <a:latin typeface="Courier New"/>
              <a:ea typeface="Courier New"/>
              <a:cs typeface="Courier New"/>
              <a:sym typeface="Courier New"/>
            </a:endParaRPr>
          </a:p>
          <a:p>
            <a:pPr lvl="0" rtl="0">
              <a:lnSpc>
                <a:spcPct val="100000"/>
              </a:lnSpc>
              <a:spcBef>
                <a:spcPts val="0"/>
              </a:spcBef>
              <a:spcAft>
                <a:spcPts val="0"/>
              </a:spcAft>
              <a:buNone/>
            </a:pPr>
            <a:endParaRPr sz="1400">
              <a:latin typeface="Courier New"/>
              <a:ea typeface="Courier New"/>
              <a:cs typeface="Courier New"/>
              <a:sym typeface="Courier New"/>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90250" y="526350"/>
            <a:ext cx="5682000" cy="502500"/>
          </a:xfrm>
          <a:prstGeom prst="rect">
            <a:avLst/>
          </a:prstGeom>
        </p:spPr>
        <p:txBody>
          <a:bodyPr wrap="square" lIns="91425" tIns="91425" rIns="91425" bIns="91425" anchor="ctr" anchorCtr="0">
            <a:noAutofit/>
          </a:bodyPr>
          <a:lstStyle/>
          <a:p>
            <a:pPr lvl="0" rtl="0">
              <a:spcBef>
                <a:spcPts val="0"/>
              </a:spcBef>
              <a:buNone/>
            </a:pPr>
            <a:r>
              <a:rPr lang="en"/>
              <a:t>FFV1 perks</a:t>
            </a:r>
          </a:p>
        </p:txBody>
      </p:sp>
      <p:sp>
        <p:nvSpPr>
          <p:cNvPr id="235" name="Shape 235"/>
          <p:cNvSpPr txBox="1"/>
          <p:nvPr/>
        </p:nvSpPr>
        <p:spPr>
          <a:xfrm>
            <a:off x="627500" y="1213875"/>
            <a:ext cx="7499100" cy="3466800"/>
          </a:xfrm>
          <a:prstGeom prst="rect">
            <a:avLst/>
          </a:prstGeom>
          <a:noFill/>
          <a:ln>
            <a:noFill/>
          </a:ln>
        </p:spPr>
        <p:txBody>
          <a:bodyPr wrap="square" lIns="91425" tIns="91425" rIns="91425" bIns="91425" anchor="t" anchorCtr="0">
            <a:noAutofit/>
          </a:bodyPr>
          <a:lstStyle/>
          <a:p>
            <a:pPr marL="457200" lvl="0" indent="-533400" rtl="0">
              <a:spcBef>
                <a:spcPts val="0"/>
              </a:spcBef>
              <a:buClr>
                <a:srgbClr val="FFFFFF"/>
              </a:buClr>
              <a:buSzPct val="100000"/>
              <a:buChar char="●"/>
            </a:pPr>
            <a:r>
              <a:rPr lang="en" sz="4800">
                <a:solidFill>
                  <a:schemeClr val="lt1"/>
                </a:solidFill>
              </a:rPr>
              <a:t>Losslessness</a:t>
            </a:r>
          </a:p>
          <a:p>
            <a:pPr marL="457200" lvl="0" indent="-533400" rtl="0">
              <a:spcBef>
                <a:spcPts val="0"/>
              </a:spcBef>
              <a:buClr>
                <a:srgbClr val="FFFFFF"/>
              </a:buClr>
              <a:buSzPct val="100000"/>
              <a:buChar char="●"/>
            </a:pPr>
            <a:r>
              <a:rPr lang="en" sz="4800">
                <a:solidFill>
                  <a:srgbClr val="FFFFFF"/>
                </a:solidFill>
              </a:rPr>
              <a:t>Fixity</a:t>
            </a:r>
          </a:p>
          <a:p>
            <a:pPr marL="457200" lvl="0" indent="-533400" rtl="0">
              <a:spcBef>
                <a:spcPts val="0"/>
              </a:spcBef>
              <a:buClr>
                <a:srgbClr val="FFFFFF"/>
              </a:buClr>
              <a:buSzPct val="100000"/>
              <a:buChar char="●"/>
            </a:pPr>
            <a:r>
              <a:rPr lang="en" sz="4800">
                <a:solidFill>
                  <a:srgbClr val="FFFFFF"/>
                </a:solidFill>
              </a:rPr>
              <a:t>Self-description</a:t>
            </a:r>
          </a:p>
          <a:p>
            <a:pPr marL="457200" lvl="0" indent="-533400" rtl="0">
              <a:spcBef>
                <a:spcPts val="0"/>
              </a:spcBef>
              <a:buClr>
                <a:srgbClr val="FFFFFF"/>
              </a:buClr>
              <a:buSzPct val="100000"/>
              <a:buChar char="●"/>
            </a:pPr>
            <a:r>
              <a:rPr lang="en" sz="4800">
                <a:solidFill>
                  <a:srgbClr val="FFFFFF"/>
                </a:solidFill>
              </a:rPr>
              <a:t>Size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p:nvPr/>
        </p:nvPicPr>
        <p:blipFill>
          <a:blip r:embed="rId3">
            <a:alphaModFix/>
          </a:blip>
          <a:stretch>
            <a:fillRect/>
          </a:stretch>
        </p:blipFill>
        <p:spPr>
          <a:xfrm>
            <a:off x="661069" y="0"/>
            <a:ext cx="7821861" cy="51435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a:blip r:embed="rId3">
            <a:alphaModFix/>
          </a:blip>
          <a:stretch>
            <a:fillRect/>
          </a:stretch>
        </p:blipFill>
        <p:spPr>
          <a:xfrm>
            <a:off x="1711200" y="152400"/>
            <a:ext cx="5721591" cy="48387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a:blip r:embed="rId3">
            <a:alphaModFix/>
          </a:blip>
          <a:stretch>
            <a:fillRect/>
          </a:stretch>
        </p:blipFill>
        <p:spPr>
          <a:xfrm>
            <a:off x="2588087" y="0"/>
            <a:ext cx="3967830" cy="5143498"/>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Tour of MediaConch</a:t>
            </a:r>
          </a:p>
        </p:txBody>
      </p:sp>
      <p:sp>
        <p:nvSpPr>
          <p:cNvPr id="345" name="Shape 34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buNone/>
            </a:pPr>
            <a:r>
              <a:rPr lang="de-DE" dirty="0" smtClean="0"/>
              <a:t>Implementation</a:t>
            </a:r>
            <a:endParaRPr dirty="0"/>
          </a:p>
        </p:txBody>
      </p:sp>
    </p:spTree>
    <p:extLst>
      <p:ext uri="{BB962C8B-B14F-4D97-AF65-F5344CB8AC3E}">
        <p14:creationId xmlns:p14="http://schemas.microsoft.com/office/powerpoint/2010/main" val="1303209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descr="0a489fb71b0d97e1bfdc6d1461357c30_400x400.png"/>
          <p:cNvPicPr preferRelativeResize="0"/>
          <p:nvPr/>
        </p:nvPicPr>
        <p:blipFill>
          <a:blip r:embed="rId3">
            <a:alphaModFix/>
          </a:blip>
          <a:stretch>
            <a:fillRect/>
          </a:stretch>
        </p:blipFill>
        <p:spPr>
          <a:xfrm>
            <a:off x="507350" y="666750"/>
            <a:ext cx="3063753" cy="2916709"/>
          </a:xfrm>
          <a:prstGeom prst="rect">
            <a:avLst/>
          </a:prstGeom>
          <a:noFill/>
          <a:ln>
            <a:noFill/>
          </a:ln>
        </p:spPr>
      </p:pic>
      <p:sp>
        <p:nvSpPr>
          <p:cNvPr id="155" name="Shape 155"/>
          <p:cNvSpPr txBox="1"/>
          <p:nvPr/>
        </p:nvSpPr>
        <p:spPr>
          <a:xfrm>
            <a:off x="4065373" y="886800"/>
            <a:ext cx="4792302" cy="3359400"/>
          </a:xfrm>
          <a:prstGeom prst="rect">
            <a:avLst/>
          </a:prstGeom>
          <a:noFill/>
          <a:ln>
            <a:noFill/>
          </a:ln>
        </p:spPr>
        <p:txBody>
          <a:bodyPr wrap="square" lIns="91425" tIns="91425" rIns="91425" bIns="91425" anchor="t" anchorCtr="0">
            <a:noAutofit/>
          </a:bodyPr>
          <a:lstStyle/>
          <a:p>
            <a:pPr lvl="0" rtl="0">
              <a:lnSpc>
                <a:spcPct val="100000"/>
              </a:lnSpc>
              <a:spcBef>
                <a:spcPts val="0"/>
              </a:spcBef>
              <a:spcAft>
                <a:spcPts val="800"/>
              </a:spcAft>
              <a:buNone/>
            </a:pPr>
            <a:r>
              <a:rPr lang="en" sz="1800" dirty="0">
                <a:solidFill>
                  <a:srgbClr val="333333"/>
                </a:solidFill>
              </a:rPr>
              <a:t>Project Leaders:</a:t>
            </a:r>
          </a:p>
          <a:p>
            <a:pPr marL="457200" lvl="0" indent="-342900" rtl="0">
              <a:lnSpc>
                <a:spcPct val="100000"/>
              </a:lnSpc>
              <a:spcBef>
                <a:spcPts val="0"/>
              </a:spcBef>
              <a:spcAft>
                <a:spcPts val="800"/>
              </a:spcAft>
              <a:buClr>
                <a:srgbClr val="333333"/>
              </a:buClr>
              <a:buSzPct val="100000"/>
            </a:pPr>
            <a:r>
              <a:rPr lang="en" sz="1800" dirty="0">
                <a:solidFill>
                  <a:srgbClr val="333333"/>
                </a:solidFill>
              </a:rPr>
              <a:t>Jérôme Martinez (Digital media analysis specialist)</a:t>
            </a:r>
          </a:p>
          <a:p>
            <a:pPr marL="457200" lvl="0" indent="-342900" rtl="0">
              <a:lnSpc>
                <a:spcPct val="100000"/>
              </a:lnSpc>
              <a:spcBef>
                <a:spcPts val="0"/>
              </a:spcBef>
              <a:spcAft>
                <a:spcPts val="800"/>
              </a:spcAft>
              <a:buClr>
                <a:srgbClr val="333333"/>
              </a:buClr>
              <a:buSzPct val="100000"/>
            </a:pPr>
            <a:r>
              <a:rPr lang="en" sz="1800" dirty="0">
                <a:solidFill>
                  <a:srgbClr val="333333"/>
                </a:solidFill>
              </a:rPr>
              <a:t>Dave Rice (Archivist)</a:t>
            </a:r>
          </a:p>
          <a:p>
            <a:pPr lvl="0" rtl="0">
              <a:lnSpc>
                <a:spcPct val="100000"/>
              </a:lnSpc>
              <a:spcBef>
                <a:spcPts val="0"/>
              </a:spcBef>
              <a:spcAft>
                <a:spcPts val="800"/>
              </a:spcAft>
              <a:buNone/>
            </a:pPr>
            <a:r>
              <a:rPr lang="en" sz="1800" dirty="0">
                <a:solidFill>
                  <a:srgbClr val="333333"/>
                </a:solidFill>
              </a:rPr>
              <a:t>Other Members:</a:t>
            </a:r>
          </a:p>
          <a:p>
            <a:pPr marL="457200" lvl="0" indent="-342900" rtl="0">
              <a:lnSpc>
                <a:spcPct val="100000"/>
              </a:lnSpc>
              <a:spcBef>
                <a:spcPts val="0"/>
              </a:spcBef>
              <a:spcAft>
                <a:spcPts val="800"/>
              </a:spcAft>
              <a:buClr>
                <a:srgbClr val="333333"/>
              </a:buClr>
              <a:buSzPct val="100000"/>
            </a:pPr>
            <a:r>
              <a:rPr lang="en" sz="1800" dirty="0">
                <a:solidFill>
                  <a:srgbClr val="333333"/>
                </a:solidFill>
              </a:rPr>
              <a:t>Guillaume Roques (Web developer)</a:t>
            </a:r>
          </a:p>
          <a:p>
            <a:pPr marL="457200" lvl="0" indent="-342900" rtl="0">
              <a:lnSpc>
                <a:spcPct val="100000"/>
              </a:lnSpc>
              <a:spcBef>
                <a:spcPts val="0"/>
              </a:spcBef>
              <a:spcAft>
                <a:spcPts val="800"/>
              </a:spcAft>
              <a:buClr>
                <a:srgbClr val="333333"/>
              </a:buClr>
              <a:buSzPct val="100000"/>
            </a:pPr>
            <a:r>
              <a:rPr lang="en" sz="1800" dirty="0">
                <a:solidFill>
                  <a:srgbClr val="333333"/>
                </a:solidFill>
              </a:rPr>
              <a:t>Maxime Gervais (Junior developer / automation)</a:t>
            </a:r>
          </a:p>
          <a:p>
            <a:pPr marL="457200" lvl="0" indent="-342900" rtl="0">
              <a:lnSpc>
                <a:spcPct val="100000"/>
              </a:lnSpc>
              <a:spcBef>
                <a:spcPts val="0"/>
              </a:spcBef>
              <a:spcAft>
                <a:spcPts val="800"/>
              </a:spcAft>
              <a:buClr>
                <a:srgbClr val="333333"/>
              </a:buClr>
              <a:buSzPct val="100000"/>
            </a:pPr>
            <a:r>
              <a:rPr lang="en" sz="1800" dirty="0">
                <a:solidFill>
                  <a:srgbClr val="333333"/>
                </a:solidFill>
              </a:rPr>
              <a:t>Ashley Blewer (Archivist)</a:t>
            </a:r>
          </a:p>
          <a:p>
            <a:pPr marL="457200" lvl="0" indent="-342900" rtl="0">
              <a:lnSpc>
                <a:spcPct val="100000"/>
              </a:lnSpc>
              <a:spcBef>
                <a:spcPts val="0"/>
              </a:spcBef>
              <a:spcAft>
                <a:spcPts val="800"/>
              </a:spcAft>
              <a:buClr>
                <a:srgbClr val="333333"/>
              </a:buClr>
              <a:buSzPct val="100000"/>
            </a:pPr>
            <a:r>
              <a:rPr lang="en" sz="1800" dirty="0">
                <a:solidFill>
                  <a:srgbClr val="333333"/>
                </a:solidFill>
              </a:rPr>
              <a:t>Tessa Fallon (Archivist)</a:t>
            </a:r>
          </a:p>
          <a:p>
            <a:pPr lvl="0" rtl="0">
              <a:lnSpc>
                <a:spcPct val="115000"/>
              </a:lnSpc>
              <a:spcBef>
                <a:spcPts val="0"/>
              </a:spcBef>
              <a:spcAft>
                <a:spcPts val="800"/>
              </a:spcAft>
              <a:buNone/>
            </a:pPr>
            <a:endParaRPr sz="1050" dirty="0">
              <a:solidFill>
                <a:srgbClr val="333333"/>
              </a:solidFill>
            </a:endParaRPr>
          </a:p>
          <a:p>
            <a:pPr lvl="0" algn="r" rtl="0">
              <a:lnSpc>
                <a:spcPct val="142857"/>
              </a:lnSpc>
              <a:spcBef>
                <a:spcPts val="0"/>
              </a:spcBef>
              <a:buNone/>
            </a:pPr>
            <a:endParaRPr dirty="0"/>
          </a:p>
          <a:p>
            <a:pPr lvl="0" algn="r" rtl="0">
              <a:lnSpc>
                <a:spcPct val="142857"/>
              </a:lnSpc>
              <a:spcBef>
                <a:spcPts val="0"/>
              </a:spcBef>
              <a:buNone/>
            </a:pPr>
            <a:endParaRPr dirty="0"/>
          </a:p>
          <a:p>
            <a:pPr lvl="0" rtl="0">
              <a:spcBef>
                <a:spcPts val="0"/>
              </a:spcBef>
              <a:buNone/>
            </a:pPr>
            <a:endParaRPr dirty="0"/>
          </a:p>
        </p:txBody>
      </p:sp>
      <p:sp>
        <p:nvSpPr>
          <p:cNvPr id="156" name="Shape 156"/>
          <p:cNvSpPr txBox="1"/>
          <p:nvPr/>
        </p:nvSpPr>
        <p:spPr>
          <a:xfrm>
            <a:off x="4517525" y="208650"/>
            <a:ext cx="4340100" cy="563400"/>
          </a:xfrm>
          <a:prstGeom prst="rect">
            <a:avLst/>
          </a:prstGeom>
          <a:noFill/>
          <a:ln>
            <a:noFill/>
          </a:ln>
        </p:spPr>
        <p:txBody>
          <a:bodyPr wrap="square" lIns="91425" tIns="91425" rIns="91425" bIns="91425" anchor="t" anchorCtr="0">
            <a:noAutofit/>
          </a:bodyPr>
          <a:lstStyle/>
          <a:p>
            <a:pPr lvl="0" algn="ctr" rtl="0">
              <a:spcBef>
                <a:spcPts val="0"/>
              </a:spcBef>
              <a:buNone/>
            </a:pPr>
            <a:r>
              <a:rPr lang="en" sz="2400" b="1"/>
              <a:t>MediaArea Team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endParaRPr/>
          </a:p>
        </p:txBody>
      </p:sp>
      <p:pic>
        <p:nvPicPr>
          <p:cNvPr id="262" name="Shape 262"/>
          <p:cNvPicPr preferRelativeResize="0"/>
          <p:nvPr/>
        </p:nvPicPr>
        <p:blipFill>
          <a:blip r:embed="rId3">
            <a:alphaModFix/>
          </a:blip>
          <a:stretch>
            <a:fillRect/>
          </a:stretch>
        </p:blipFill>
        <p:spPr>
          <a:xfrm>
            <a:off x="0" y="533352"/>
            <a:ext cx="9144001" cy="407679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Shape 267"/>
          <p:cNvPicPr preferRelativeResize="0"/>
          <p:nvPr/>
        </p:nvPicPr>
        <p:blipFill>
          <a:blip r:embed="rId3">
            <a:alphaModFix/>
          </a:blip>
          <a:stretch>
            <a:fillRect/>
          </a:stretch>
        </p:blipFill>
        <p:spPr>
          <a:xfrm>
            <a:off x="152400" y="827462"/>
            <a:ext cx="8839200" cy="3488567"/>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Shape 272"/>
          <p:cNvPicPr preferRelativeResize="0"/>
          <p:nvPr/>
        </p:nvPicPr>
        <p:blipFill>
          <a:blip r:embed="rId3">
            <a:alphaModFix/>
          </a:blip>
          <a:stretch>
            <a:fillRect/>
          </a:stretch>
        </p:blipFill>
        <p:spPr>
          <a:xfrm>
            <a:off x="1408237" y="152400"/>
            <a:ext cx="6327532" cy="4838701"/>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sz="2400"/>
              <a:t>Policy Example: Apple’s TN2162 (Uncompressed MOV)</a:t>
            </a:r>
          </a:p>
        </p:txBody>
      </p:sp>
      <p:sp>
        <p:nvSpPr>
          <p:cNvPr id="256" name="Shape 256"/>
          <p:cNvSpPr txBox="1">
            <a:spLocks noGrp="1"/>
          </p:cNvSpPr>
          <p:nvPr>
            <p:ph type="body" idx="1"/>
          </p:nvPr>
        </p:nvSpPr>
        <p:spPr>
          <a:xfrm>
            <a:off x="311700" y="1017725"/>
            <a:ext cx="8520600" cy="3974400"/>
          </a:xfrm>
          <a:prstGeom prst="rect">
            <a:avLst/>
          </a:prstGeom>
        </p:spPr>
        <p:txBody>
          <a:bodyPr wrap="square" lIns="91425" tIns="91425" rIns="91425" bIns="91425" anchor="t" anchorCtr="0">
            <a:noAutofit/>
          </a:bodyPr>
          <a:lstStyle/>
          <a:p>
            <a:pPr lvl="0">
              <a:spcBef>
                <a:spcPts val="0"/>
              </a:spcBef>
              <a:buClr>
                <a:schemeClr val="dk1"/>
              </a:buClr>
              <a:buSzPct val="73333"/>
              <a:buFont typeface="Arial"/>
              <a:buNone/>
            </a:pPr>
            <a:r>
              <a:rPr lang="en" sz="1500"/>
              <a:t>Using these labels, application and device developers can finally relieve end users of the following nagging usability problems:</a:t>
            </a:r>
          </a:p>
          <a:p>
            <a:pPr marL="457200" lvl="0" indent="-323850" rtl="0">
              <a:spcBef>
                <a:spcPts val="0"/>
              </a:spcBef>
              <a:spcAft>
                <a:spcPts val="0"/>
              </a:spcAft>
              <a:buClr>
                <a:schemeClr val="dk1"/>
              </a:buClr>
              <a:buSzPct val="100000"/>
            </a:pPr>
            <a:r>
              <a:rPr lang="en" sz="1500"/>
              <a:t>"I captured this file on a Mac but it looks dark on a PC."</a:t>
            </a:r>
          </a:p>
          <a:p>
            <a:pPr marL="457200" lvl="0" indent="-323850" rtl="0">
              <a:spcBef>
                <a:spcPts val="0"/>
              </a:spcBef>
              <a:spcAft>
                <a:spcPts val="0"/>
              </a:spcAft>
              <a:buClr>
                <a:schemeClr val="dk1"/>
              </a:buClr>
              <a:buSzPct val="100000"/>
            </a:pPr>
            <a:r>
              <a:rPr lang="en" sz="1500"/>
              <a:t>"I rendered to this file in app A; it plays ok in MoviePlayer but looks like snow in app B."</a:t>
            </a:r>
          </a:p>
          <a:p>
            <a:pPr marL="457200" lvl="0" indent="-323850" rtl="0">
              <a:spcBef>
                <a:spcPts val="0"/>
              </a:spcBef>
              <a:spcAft>
                <a:spcPts val="0"/>
              </a:spcAft>
              <a:buClr>
                <a:schemeClr val="dk1"/>
              </a:buClr>
              <a:buSzPct val="100000"/>
            </a:pPr>
            <a:r>
              <a:rPr lang="en" sz="1500"/>
              <a:t>"I captured this data and the colors look wrong on my computer screen."</a:t>
            </a:r>
          </a:p>
          <a:p>
            <a:pPr marL="457200" lvl="0" indent="-323850" rtl="0">
              <a:spcBef>
                <a:spcPts val="0"/>
              </a:spcBef>
              <a:spcAft>
                <a:spcPts val="0"/>
              </a:spcAft>
              <a:buClr>
                <a:schemeClr val="dk1"/>
              </a:buClr>
              <a:buSzPct val="100000"/>
            </a:pPr>
            <a:r>
              <a:rPr lang="en" sz="1500"/>
              <a:t>"I captured this data but the fields are swapped when I play it back. My application has 6 different field-related controls and I've tried all 64 combinations but none of them work."</a:t>
            </a:r>
          </a:p>
          <a:p>
            <a:pPr marL="457200" lvl="0" indent="-323850" rtl="0">
              <a:spcBef>
                <a:spcPts val="0"/>
              </a:spcBef>
              <a:spcAft>
                <a:spcPts val="0"/>
              </a:spcAft>
              <a:buClr>
                <a:schemeClr val="dk1"/>
              </a:buClr>
              <a:buSzPct val="100000"/>
            </a:pPr>
            <a:r>
              <a:rPr lang="en" sz="1500"/>
              <a:t>"I captured and played this data OK, but whenever I try to render or do effects using this data, there are stuttery forward-backward motion problems."</a:t>
            </a:r>
          </a:p>
          <a:p>
            <a:pPr marL="457200" lvl="0" indent="-323850" rtl="0">
              <a:spcBef>
                <a:spcPts val="0"/>
              </a:spcBef>
              <a:spcAft>
                <a:spcPts val="0"/>
              </a:spcAft>
              <a:buClr>
                <a:schemeClr val="dk1"/>
              </a:buClr>
              <a:buSzPct val="100000"/>
            </a:pPr>
            <a:r>
              <a:rPr lang="en" sz="1500"/>
              <a:t>"I captured this data and it looks squished or stretched horizontally."</a:t>
            </a:r>
          </a:p>
          <a:p>
            <a:pPr marL="457200" lvl="0" indent="-323850" rtl="0">
              <a:spcBef>
                <a:spcPts val="0"/>
              </a:spcBef>
              <a:spcAft>
                <a:spcPts val="0"/>
              </a:spcAft>
              <a:buClr>
                <a:schemeClr val="dk1"/>
              </a:buClr>
              <a:buSzPct val="100000"/>
            </a:pPr>
            <a:r>
              <a:rPr lang="en" sz="1500"/>
              <a:t>"Circles I lay down in my application don't look circular on the video monitor."</a:t>
            </a:r>
          </a:p>
          <a:p>
            <a:pPr marL="457200" lvl="0" indent="-323850" rtl="0">
              <a:spcBef>
                <a:spcPts val="0"/>
              </a:spcBef>
              <a:spcAft>
                <a:spcPts val="0"/>
              </a:spcAft>
              <a:buClr>
                <a:schemeClr val="dk1"/>
              </a:buClr>
              <a:buSzPct val="100000"/>
            </a:pPr>
            <a:r>
              <a:rPr lang="en" sz="1500"/>
              <a:t>"I am compositing similar video footage which I had captured with two different devices, and the video data is shifted horizontally. No setting of captured image size seems to help."</a:t>
            </a:r>
          </a:p>
          <a:p>
            <a:pPr lvl="0">
              <a:spcBef>
                <a:spcPts val="0"/>
              </a:spcBef>
              <a:buNone/>
            </a:pPr>
            <a:endParaRPr sz="1500"/>
          </a:p>
        </p:txBody>
      </p:sp>
    </p:spTree>
    <p:extLst>
      <p:ext uri="{BB962C8B-B14F-4D97-AF65-F5344CB8AC3E}">
        <p14:creationId xmlns:p14="http://schemas.microsoft.com/office/powerpoint/2010/main" val="1648040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Tour of MediaConch</a:t>
            </a:r>
          </a:p>
        </p:txBody>
      </p:sp>
      <p:sp>
        <p:nvSpPr>
          <p:cNvPr id="345" name="Shape 34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buNone/>
            </a:pPr>
            <a:r>
              <a:rPr lang="de-DE" dirty="0" err="1" smtClean="0"/>
              <a:t>Policy</a:t>
            </a:r>
            <a:endParaRPr dirty="0"/>
          </a:p>
        </p:txBody>
      </p:sp>
    </p:spTree>
    <p:extLst>
      <p:ext uri="{BB962C8B-B14F-4D97-AF65-F5344CB8AC3E}">
        <p14:creationId xmlns:p14="http://schemas.microsoft.com/office/powerpoint/2010/main" val="995456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a:blip r:embed="rId3">
            <a:alphaModFix/>
          </a:blip>
          <a:stretch>
            <a:fillRect/>
          </a:stretch>
        </p:blipFill>
        <p:spPr>
          <a:xfrm>
            <a:off x="22137" y="159587"/>
            <a:ext cx="9099724" cy="4824326"/>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descr="Screen Shot 2015-09-25 at 5.26.36 PM.png"/>
          <p:cNvPicPr preferRelativeResize="0"/>
          <p:nvPr/>
        </p:nvPicPr>
        <p:blipFill>
          <a:blip r:embed="rId3">
            <a:alphaModFix/>
          </a:blip>
          <a:stretch>
            <a:fillRect/>
          </a:stretch>
        </p:blipFill>
        <p:spPr>
          <a:xfrm>
            <a:off x="6940" y="0"/>
            <a:ext cx="9130116" cy="5143497"/>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Shape 287"/>
          <p:cNvPicPr preferRelativeResize="0"/>
          <p:nvPr/>
        </p:nvPicPr>
        <p:blipFill>
          <a:blip r:embed="rId3">
            <a:alphaModFix/>
          </a:blip>
          <a:stretch>
            <a:fillRect/>
          </a:stretch>
        </p:blipFill>
        <p:spPr>
          <a:xfrm>
            <a:off x="876300" y="0"/>
            <a:ext cx="7391400" cy="51435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p:cNvPicPr preferRelativeResize="0"/>
          <p:nvPr/>
        </p:nvPicPr>
        <p:blipFill>
          <a:blip r:embed="rId3">
            <a:alphaModFix/>
          </a:blip>
          <a:stretch>
            <a:fillRect/>
          </a:stretch>
        </p:blipFill>
        <p:spPr>
          <a:xfrm>
            <a:off x="578012" y="152400"/>
            <a:ext cx="7987983" cy="4838697"/>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311700" y="619075"/>
            <a:ext cx="8520600" cy="4339500"/>
          </a:xfrm>
          <a:prstGeom prst="rect">
            <a:avLst/>
          </a:prstGeom>
        </p:spPr>
        <p:txBody>
          <a:bodyPr wrap="square" lIns="91425" tIns="91425" rIns="91425" bIns="91425" anchor="t" anchorCtr="0">
            <a:noAutofit/>
          </a:bodyPr>
          <a:lstStyle/>
          <a:p>
            <a:pPr lvl="0" rtl="0">
              <a:lnSpc>
                <a:spcPct val="120000"/>
              </a:lnSpc>
              <a:spcBef>
                <a:spcPts val="0"/>
              </a:spcBef>
              <a:spcAft>
                <a:spcPts val="0"/>
              </a:spcAft>
              <a:buNone/>
            </a:pPr>
            <a:r>
              <a:rPr lang="en" sz="2800">
                <a:solidFill>
                  <a:srgbClr val="000000"/>
                </a:solidFill>
              </a:rPr>
              <a:t>What is Archivematica?</a:t>
            </a:r>
          </a:p>
          <a:p>
            <a:pPr lvl="0" rtl="0">
              <a:spcBef>
                <a:spcPts val="0"/>
              </a:spcBef>
              <a:buNone/>
            </a:pPr>
            <a:r>
              <a:rPr lang="en">
                <a:solidFill>
                  <a:srgbClr val="000000"/>
                </a:solidFill>
              </a:rPr>
              <a:t>An open-source platform for digital preservation which packages digital objects for long-term storage. Archivematica makes AIPs (Archival Information Packages).</a:t>
            </a:r>
          </a:p>
          <a:p>
            <a:pPr lvl="0" rtl="0">
              <a:lnSpc>
                <a:spcPct val="120000"/>
              </a:lnSpc>
              <a:spcBef>
                <a:spcPts val="0"/>
              </a:spcBef>
              <a:spcAft>
                <a:spcPts val="0"/>
              </a:spcAft>
              <a:buNone/>
            </a:pPr>
            <a:r>
              <a:rPr lang="en" sz="2800">
                <a:solidFill>
                  <a:srgbClr val="000000"/>
                </a:solidFill>
              </a:rPr>
              <a:t>What is MediaConch?</a:t>
            </a:r>
          </a:p>
          <a:p>
            <a:pPr lvl="0" rtl="0">
              <a:spcBef>
                <a:spcPts val="0"/>
              </a:spcBef>
              <a:buNone/>
            </a:pPr>
            <a:r>
              <a:rPr lang="en">
                <a:solidFill>
                  <a:srgbClr val="000000"/>
                </a:solidFill>
              </a:rPr>
              <a:t>An open-source implementation and policy checker for Matroska* and FFV1** files. Developed by MediaArea (see: MediaInfo) and funded by PREFORMA.</a:t>
            </a:r>
          </a:p>
          <a:p>
            <a:pPr lvl="0" rtl="0">
              <a:spcBef>
                <a:spcPts val="0"/>
              </a:spcBef>
              <a:buNone/>
            </a:pPr>
            <a:r>
              <a:rPr lang="en">
                <a:solidFill>
                  <a:srgbClr val="000000"/>
                </a:solidFill>
              </a:rPr>
              <a:t>Achieves two things: 1., are my files valid according to the specification? And 2., do they conform to our local policies?</a:t>
            </a:r>
          </a:p>
          <a:p>
            <a:pPr lvl="0" rtl="0">
              <a:spcBef>
                <a:spcPts val="0"/>
              </a:spcBef>
              <a:buNone/>
            </a:pPr>
            <a:r>
              <a:rPr lang="en">
                <a:solidFill>
                  <a:srgbClr val="000000"/>
                </a:solidFill>
              </a:rPr>
              <a:t>*A container format for video, audio, related streams</a:t>
            </a:r>
            <a:br>
              <a:rPr lang="en">
                <a:solidFill>
                  <a:srgbClr val="000000"/>
                </a:solidFill>
              </a:rPr>
            </a:br>
            <a:r>
              <a:rPr lang="en">
                <a:solidFill>
                  <a:srgbClr val="000000"/>
                </a:solidFill>
              </a:rPr>
              <a:t>**A lossless video encoding</a:t>
            </a:r>
          </a:p>
        </p:txBody>
      </p:sp>
      <p:pic>
        <p:nvPicPr>
          <p:cNvPr id="298" name="Shape 298" descr="mediaconch_text.png"/>
          <p:cNvPicPr preferRelativeResize="0"/>
          <p:nvPr/>
        </p:nvPicPr>
        <p:blipFill>
          <a:blip r:embed="rId3">
            <a:alphaModFix/>
          </a:blip>
          <a:stretch>
            <a:fillRect/>
          </a:stretch>
        </p:blipFill>
        <p:spPr>
          <a:xfrm>
            <a:off x="3880200" y="1905925"/>
            <a:ext cx="960750" cy="632900"/>
          </a:xfrm>
          <a:prstGeom prst="rect">
            <a:avLst/>
          </a:prstGeom>
          <a:noFill/>
          <a:ln>
            <a:noFill/>
          </a:ln>
        </p:spPr>
      </p:pic>
      <p:pic>
        <p:nvPicPr>
          <p:cNvPr id="299" name="Shape 299" descr="a.png"/>
          <p:cNvPicPr preferRelativeResize="0"/>
          <p:nvPr/>
        </p:nvPicPr>
        <p:blipFill>
          <a:blip r:embed="rId4">
            <a:alphaModFix/>
          </a:blip>
          <a:stretch>
            <a:fillRect/>
          </a:stretch>
        </p:blipFill>
        <p:spPr>
          <a:xfrm>
            <a:off x="4097549" y="678775"/>
            <a:ext cx="572699" cy="57269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MediaArea contribution to open source</a:t>
            </a:r>
          </a:p>
        </p:txBody>
      </p:sp>
      <p:sp>
        <p:nvSpPr>
          <p:cNvPr id="162" name="Shape 162"/>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We want to spread open source! → Any platform and distribution kind.</a:t>
            </a:r>
            <a:br>
              <a:rPr lang="en"/>
            </a:br>
            <a:r>
              <a:rPr lang="en"/>
              <a:t>We built an automated release system compatible with all tools we worked on.</a:t>
            </a:r>
          </a:p>
          <a:p>
            <a:pPr lvl="0" rtl="0">
              <a:spcBef>
                <a:spcPts val="0"/>
              </a:spcBef>
              <a:buNone/>
            </a:pPr>
            <a:r>
              <a:rPr lang="en"/>
              <a:t>Tools: MediaInfo, MediaConch, QCTools, BWF MetaEdit, AVI MetaEdit, MOV MetaEdit, DV Analyzer</a:t>
            </a:r>
          </a:p>
          <a:p>
            <a:pPr lvl="0">
              <a:spcBef>
                <a:spcPts val="0"/>
              </a:spcBef>
              <a:buNone/>
            </a:pPr>
            <a:r>
              <a:rPr lang="en"/>
              <a:t>for: Direct Download for Windows/Mac/Linux, RPM/DEB repository, Mac App Store (Mediainfo/MediaConch/QCTools only, others on the way), directly in Debian/Ubuntu/Fedora repos (MediaInfo/MediaConch only), HomeBrew, LinuxBrew</a:t>
            </a:r>
          </a:p>
          <a:p>
            <a:pPr lvl="0" rtl="0">
              <a:spcBef>
                <a:spcPts val="0"/>
              </a:spcBef>
              <a:buNone/>
            </a:pPr>
            <a:r>
              <a:rPr lang="en"/>
              <a:t>Interfaces: GUI, WebUI, command line, server mode, library (DLL/SO/DyLib)</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311700" y="190300"/>
            <a:ext cx="8520600" cy="572700"/>
          </a:xfrm>
          <a:prstGeom prst="rect">
            <a:avLst/>
          </a:prstGeom>
        </p:spPr>
        <p:txBody>
          <a:bodyPr wrap="square" lIns="91425" tIns="91425" rIns="91425" bIns="91425" anchor="t" anchorCtr="0">
            <a:noAutofit/>
          </a:bodyPr>
          <a:lstStyle/>
          <a:p>
            <a:pPr lvl="0" rtl="0">
              <a:spcBef>
                <a:spcPts val="0"/>
              </a:spcBef>
              <a:buNone/>
            </a:pPr>
            <a:r>
              <a:rPr lang="en"/>
              <a:t>Workflow</a:t>
            </a:r>
          </a:p>
        </p:txBody>
      </p:sp>
      <p:sp>
        <p:nvSpPr>
          <p:cNvPr id="305" name="Shape 305"/>
          <p:cNvSpPr txBox="1"/>
          <p:nvPr/>
        </p:nvSpPr>
        <p:spPr>
          <a:xfrm>
            <a:off x="3156350" y="538725"/>
            <a:ext cx="3000000" cy="11916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
                <a:latin typeface="Proxima Nova"/>
                <a:ea typeface="Proxima Nova"/>
                <a:cs typeface="Proxima Nova"/>
                <a:sym typeface="Proxima Nova"/>
              </a:rPr>
              <a:t>Archivematica processes the video files, and draws upon its rules stored in the Format Policy Registry (FPR)</a:t>
            </a:r>
          </a:p>
        </p:txBody>
      </p:sp>
      <p:sp>
        <p:nvSpPr>
          <p:cNvPr id="306" name="Shape 306"/>
          <p:cNvSpPr txBox="1"/>
          <p:nvPr/>
        </p:nvSpPr>
        <p:spPr>
          <a:xfrm>
            <a:off x="7223400" y="931300"/>
            <a:ext cx="711600" cy="281100"/>
          </a:xfrm>
          <a:prstGeom prst="rect">
            <a:avLst/>
          </a:prstGeom>
          <a:noFill/>
          <a:ln>
            <a:noFill/>
          </a:ln>
        </p:spPr>
        <p:txBody>
          <a:bodyPr wrap="square" lIns="91425" tIns="91425" rIns="91425" bIns="91425" anchor="t" anchorCtr="0">
            <a:noAutofit/>
          </a:bodyPr>
          <a:lstStyle/>
          <a:p>
            <a:pPr lvl="0" rtl="0">
              <a:spcBef>
                <a:spcPts val="0"/>
              </a:spcBef>
              <a:buNone/>
            </a:pPr>
            <a:r>
              <a:rPr lang="en"/>
              <a:t>FPR</a:t>
            </a:r>
          </a:p>
        </p:txBody>
      </p:sp>
      <p:sp>
        <p:nvSpPr>
          <p:cNvPr id="307" name="Shape 307"/>
          <p:cNvSpPr txBox="1"/>
          <p:nvPr/>
        </p:nvSpPr>
        <p:spPr>
          <a:xfrm>
            <a:off x="5290200" y="2397825"/>
            <a:ext cx="3000000" cy="13668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
                <a:latin typeface="Proxima Nova"/>
                <a:ea typeface="Proxima Nova"/>
                <a:cs typeface="Proxima Nova"/>
                <a:sym typeface="Proxima Nova"/>
              </a:rPr>
              <a:t>The FPR contains commands to </a:t>
            </a:r>
          </a:p>
          <a:p>
            <a:pPr lvl="0" rtl="0">
              <a:lnSpc>
                <a:spcPct val="120000"/>
              </a:lnSpc>
              <a:spcBef>
                <a:spcPts val="0"/>
              </a:spcBef>
              <a:buNone/>
            </a:pPr>
            <a:r>
              <a:rPr lang="en">
                <a:latin typeface="Proxima Nova"/>
                <a:ea typeface="Proxima Nova"/>
                <a:cs typeface="Proxima Nova"/>
                <a:sym typeface="Proxima Nova"/>
              </a:rPr>
              <a:t>run MediaConch for validation of </a:t>
            </a:r>
          </a:p>
          <a:p>
            <a:pPr lvl="0" rtl="0">
              <a:lnSpc>
                <a:spcPct val="120000"/>
              </a:lnSpc>
              <a:spcBef>
                <a:spcPts val="0"/>
              </a:spcBef>
              <a:buNone/>
            </a:pPr>
            <a:r>
              <a:rPr lang="en">
                <a:latin typeface="Proxima Nova"/>
                <a:ea typeface="Proxima Nova"/>
                <a:cs typeface="Proxima Nova"/>
                <a:sym typeface="Proxima Nova"/>
              </a:rPr>
              <a:t>file formats, and checking of local policies</a:t>
            </a:r>
          </a:p>
        </p:txBody>
      </p:sp>
      <p:sp>
        <p:nvSpPr>
          <p:cNvPr id="308" name="Shape 308"/>
          <p:cNvSpPr txBox="1"/>
          <p:nvPr/>
        </p:nvSpPr>
        <p:spPr>
          <a:xfrm>
            <a:off x="1557975" y="2377050"/>
            <a:ext cx="3000000" cy="18471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
                <a:latin typeface="Proxima Nova"/>
                <a:ea typeface="Proxima Nova"/>
                <a:cs typeface="Proxima Nova"/>
                <a:sym typeface="Proxima Nova"/>
              </a:rPr>
              <a:t>MediaConch writes output for the validation/policy checks to a METS file which Archivematica stores with the digital objects in an Archival Information Package (AIP).</a:t>
            </a:r>
          </a:p>
        </p:txBody>
      </p:sp>
      <p:sp>
        <p:nvSpPr>
          <p:cNvPr id="309" name="Shape 309"/>
          <p:cNvSpPr/>
          <p:nvPr/>
        </p:nvSpPr>
        <p:spPr>
          <a:xfrm>
            <a:off x="2286000" y="409550"/>
            <a:ext cx="4861200" cy="6723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pic>
        <p:nvPicPr>
          <p:cNvPr id="310" name="Shape 310" descr="a.png"/>
          <p:cNvPicPr preferRelativeResize="0"/>
          <p:nvPr/>
        </p:nvPicPr>
        <p:blipFill>
          <a:blip r:embed="rId3">
            <a:alphaModFix/>
          </a:blip>
          <a:stretch>
            <a:fillRect/>
          </a:stretch>
        </p:blipFill>
        <p:spPr>
          <a:xfrm>
            <a:off x="1372749" y="762999"/>
            <a:ext cx="1080425" cy="1080425"/>
          </a:xfrm>
          <a:prstGeom prst="rect">
            <a:avLst/>
          </a:prstGeom>
          <a:noFill/>
          <a:ln>
            <a:noFill/>
          </a:ln>
        </p:spPr>
      </p:pic>
      <p:sp>
        <p:nvSpPr>
          <p:cNvPr id="311" name="Shape 311"/>
          <p:cNvSpPr/>
          <p:nvPr/>
        </p:nvSpPr>
        <p:spPr>
          <a:xfrm rot="2745582">
            <a:off x="6410259" y="1608290"/>
            <a:ext cx="1311939" cy="4012621"/>
          </a:xfrm>
          <a:prstGeom prst="curvedLeftArrow">
            <a:avLst>
              <a:gd name="adj1" fmla="val 25000"/>
              <a:gd name="adj2" fmla="val 47526"/>
              <a:gd name="adj3"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pic>
        <p:nvPicPr>
          <p:cNvPr id="312" name="Shape 312"/>
          <p:cNvPicPr preferRelativeResize="0"/>
          <p:nvPr/>
        </p:nvPicPr>
        <p:blipFill>
          <a:blip r:embed="rId4">
            <a:alphaModFix/>
          </a:blip>
          <a:stretch>
            <a:fillRect/>
          </a:stretch>
        </p:blipFill>
        <p:spPr>
          <a:xfrm>
            <a:off x="7014899" y="890175"/>
            <a:ext cx="1080424" cy="1080424"/>
          </a:xfrm>
          <a:prstGeom prst="rect">
            <a:avLst/>
          </a:prstGeom>
          <a:noFill/>
          <a:ln>
            <a:noFill/>
          </a:ln>
        </p:spPr>
      </p:pic>
      <p:sp>
        <p:nvSpPr>
          <p:cNvPr id="313" name="Shape 313"/>
          <p:cNvSpPr/>
          <p:nvPr/>
        </p:nvSpPr>
        <p:spPr>
          <a:xfrm rot="8126960">
            <a:off x="1332945" y="1250767"/>
            <a:ext cx="1704109" cy="4470615"/>
          </a:xfrm>
          <a:prstGeom prst="curvedLeftArrow">
            <a:avLst>
              <a:gd name="adj1" fmla="val 25000"/>
              <a:gd name="adj2" fmla="val 47526"/>
              <a:gd name="adj3"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pic>
        <p:nvPicPr>
          <p:cNvPr id="314" name="Shape 314" descr="mediaconch_text.png"/>
          <p:cNvPicPr preferRelativeResize="0"/>
          <p:nvPr/>
        </p:nvPicPr>
        <p:blipFill>
          <a:blip r:embed="rId5">
            <a:alphaModFix/>
          </a:blip>
          <a:stretch>
            <a:fillRect/>
          </a:stretch>
        </p:blipFill>
        <p:spPr>
          <a:xfrm>
            <a:off x="4269450" y="4015200"/>
            <a:ext cx="1383399" cy="91132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Update one: made new commands</a:t>
            </a:r>
          </a:p>
        </p:txBody>
      </p:sp>
      <p:pic>
        <p:nvPicPr>
          <p:cNvPr id="320" name="Shape 320" descr="mc_fpr_commands.png"/>
          <p:cNvPicPr preferRelativeResize="0"/>
          <p:nvPr/>
        </p:nvPicPr>
        <p:blipFill>
          <a:blip r:embed="rId3">
            <a:alphaModFix/>
          </a:blip>
          <a:stretch>
            <a:fillRect/>
          </a:stretch>
        </p:blipFill>
        <p:spPr>
          <a:xfrm>
            <a:off x="1217300" y="1275700"/>
            <a:ext cx="6964173" cy="3340399"/>
          </a:xfrm>
          <a:prstGeom prst="rect">
            <a:avLst/>
          </a:prstGeom>
          <a:noFill/>
          <a:ln>
            <a:noFill/>
          </a:ln>
        </p:spPr>
      </p:pic>
      <p:cxnSp>
        <p:nvCxnSpPr>
          <p:cNvPr id="321" name="Shape 321"/>
          <p:cNvCxnSpPr/>
          <p:nvPr/>
        </p:nvCxnSpPr>
        <p:spPr>
          <a:xfrm>
            <a:off x="1122000" y="2710650"/>
            <a:ext cx="1344600" cy="0"/>
          </a:xfrm>
          <a:prstGeom prst="straightConnector1">
            <a:avLst/>
          </a:prstGeom>
          <a:noFill/>
          <a:ln w="9525" cap="flat" cmpd="sng">
            <a:solidFill>
              <a:srgbClr val="990000"/>
            </a:solidFill>
            <a:prstDash val="solid"/>
            <a:round/>
            <a:headEnd type="none" w="lg" len="lg"/>
            <a:tailEnd type="triangle" w="lg" len="lg"/>
          </a:ln>
        </p:spPr>
      </p:cxnSp>
      <p:cxnSp>
        <p:nvCxnSpPr>
          <p:cNvPr id="322" name="Shape 322"/>
          <p:cNvCxnSpPr/>
          <p:nvPr/>
        </p:nvCxnSpPr>
        <p:spPr>
          <a:xfrm>
            <a:off x="1138275" y="2976300"/>
            <a:ext cx="1344600" cy="0"/>
          </a:xfrm>
          <a:prstGeom prst="straightConnector1">
            <a:avLst/>
          </a:prstGeom>
          <a:noFill/>
          <a:ln w="9525" cap="flat" cmpd="sng">
            <a:solidFill>
              <a:srgbClr val="990000"/>
            </a:solidFill>
            <a:prstDash val="solid"/>
            <a:round/>
            <a:headEnd type="none" w="lg" len="lg"/>
            <a:tailEnd type="triangle" w="lg" len="lg"/>
          </a:ln>
        </p:spPr>
      </p:cxnSp>
      <p:sp>
        <p:nvSpPr>
          <p:cNvPr id="323" name="Shape 323"/>
          <p:cNvSpPr txBox="1"/>
          <p:nvPr/>
        </p:nvSpPr>
        <p:spPr>
          <a:xfrm>
            <a:off x="524200" y="2611550"/>
            <a:ext cx="757200" cy="424800"/>
          </a:xfrm>
          <a:prstGeom prst="rect">
            <a:avLst/>
          </a:prstGeom>
          <a:noFill/>
          <a:ln>
            <a:noFill/>
          </a:ln>
        </p:spPr>
        <p:txBody>
          <a:bodyPr wrap="square" lIns="91425" tIns="91425" rIns="91425" bIns="91425" anchor="t" anchorCtr="0">
            <a:noAutofit/>
          </a:bodyPr>
          <a:lstStyle/>
          <a:p>
            <a:pPr lvl="0" rtl="0">
              <a:spcBef>
                <a:spcPts val="0"/>
              </a:spcBef>
              <a:buNone/>
            </a:pPr>
            <a:r>
              <a:rPr lang="en">
                <a:solidFill>
                  <a:srgbClr val="990000"/>
                </a:solidFill>
              </a:rPr>
              <a:t>New!</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Update two: made new rules</a:t>
            </a:r>
          </a:p>
        </p:txBody>
      </p:sp>
      <p:pic>
        <p:nvPicPr>
          <p:cNvPr id="329" name="Shape 329" descr="mc_fpr_rules.png"/>
          <p:cNvPicPr preferRelativeResize="0"/>
          <p:nvPr/>
        </p:nvPicPr>
        <p:blipFill>
          <a:blip r:embed="rId3">
            <a:alphaModFix/>
          </a:blip>
          <a:stretch>
            <a:fillRect/>
          </a:stretch>
        </p:blipFill>
        <p:spPr>
          <a:xfrm>
            <a:off x="1108400" y="1327247"/>
            <a:ext cx="6927201" cy="3255150"/>
          </a:xfrm>
          <a:prstGeom prst="rect">
            <a:avLst/>
          </a:prstGeom>
          <a:noFill/>
          <a:ln>
            <a:noFill/>
          </a:ln>
        </p:spPr>
      </p:pic>
      <p:sp>
        <p:nvSpPr>
          <p:cNvPr id="330" name="Shape 330"/>
          <p:cNvSpPr/>
          <p:nvPr/>
        </p:nvSpPr>
        <p:spPr>
          <a:xfrm>
            <a:off x="4614475" y="2526625"/>
            <a:ext cx="1748100" cy="1719900"/>
          </a:xfrm>
          <a:prstGeom prst="rect">
            <a:avLst/>
          </a:prstGeom>
          <a:noFill/>
          <a:ln w="9525" cap="flat" cmpd="sng">
            <a:solidFill>
              <a:srgbClr val="99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31" name="Shape 331"/>
          <p:cNvSpPr txBox="1"/>
          <p:nvPr/>
        </p:nvSpPr>
        <p:spPr>
          <a:xfrm>
            <a:off x="5442525" y="4338450"/>
            <a:ext cx="990900" cy="368100"/>
          </a:xfrm>
          <a:prstGeom prst="rect">
            <a:avLst/>
          </a:prstGeom>
          <a:noFill/>
          <a:ln>
            <a:noFill/>
          </a:ln>
        </p:spPr>
        <p:txBody>
          <a:bodyPr wrap="square" lIns="91425" tIns="91425" rIns="91425" bIns="91425" anchor="t" anchorCtr="0">
            <a:noAutofit/>
          </a:bodyPr>
          <a:lstStyle/>
          <a:p>
            <a:pPr lvl="0" rtl="0">
              <a:spcBef>
                <a:spcPts val="0"/>
              </a:spcBef>
              <a:buNone/>
            </a:pPr>
            <a:r>
              <a:rPr lang="en">
                <a:solidFill>
                  <a:srgbClr val="990000"/>
                </a:solidFill>
              </a:rPr>
              <a:t>All new!</a:t>
            </a:r>
          </a:p>
        </p:txBody>
      </p:sp>
      <p:cxnSp>
        <p:nvCxnSpPr>
          <p:cNvPr id="332" name="Shape 332"/>
          <p:cNvCxnSpPr/>
          <p:nvPr/>
        </p:nvCxnSpPr>
        <p:spPr>
          <a:xfrm>
            <a:off x="5978925" y="2420600"/>
            <a:ext cx="530700" cy="14100"/>
          </a:xfrm>
          <a:prstGeom prst="straightConnector1">
            <a:avLst/>
          </a:prstGeom>
          <a:noFill/>
          <a:ln w="9525" cap="flat" cmpd="sng">
            <a:solidFill>
              <a:srgbClr val="990000"/>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311700" y="292625"/>
            <a:ext cx="8520600" cy="572700"/>
          </a:xfrm>
          <a:prstGeom prst="rect">
            <a:avLst/>
          </a:prstGeom>
        </p:spPr>
        <p:txBody>
          <a:bodyPr wrap="square" lIns="91425" tIns="91425" rIns="91425" bIns="91425" anchor="t" anchorCtr="0">
            <a:noAutofit/>
          </a:bodyPr>
          <a:lstStyle/>
          <a:p>
            <a:pPr lvl="0" rtl="0">
              <a:spcBef>
                <a:spcPts val="0"/>
              </a:spcBef>
              <a:buNone/>
            </a:pPr>
            <a:r>
              <a:rPr lang="en"/>
              <a:t>Update six: METS-all-the-things</a:t>
            </a:r>
          </a:p>
        </p:txBody>
      </p:sp>
      <p:pic>
        <p:nvPicPr>
          <p:cNvPr id="338" name="Shape 338" descr="mc_METS.png"/>
          <p:cNvPicPr preferRelativeResize="0"/>
          <p:nvPr/>
        </p:nvPicPr>
        <p:blipFill>
          <a:blip r:embed="rId3">
            <a:alphaModFix/>
          </a:blip>
          <a:stretch>
            <a:fillRect/>
          </a:stretch>
        </p:blipFill>
        <p:spPr>
          <a:xfrm>
            <a:off x="544975" y="1017724"/>
            <a:ext cx="7983300" cy="3876550"/>
          </a:xfrm>
          <a:prstGeom prst="rect">
            <a:avLst/>
          </a:prstGeom>
          <a:noFill/>
          <a:ln>
            <a:noFill/>
          </a:ln>
        </p:spPr>
      </p:pic>
      <p:sp>
        <p:nvSpPr>
          <p:cNvPr id="339" name="Shape 339"/>
          <p:cNvSpPr/>
          <p:nvPr/>
        </p:nvSpPr>
        <p:spPr>
          <a:xfrm>
            <a:off x="778525" y="2257700"/>
            <a:ext cx="8053800" cy="1712700"/>
          </a:xfrm>
          <a:prstGeom prst="rect">
            <a:avLst/>
          </a:prstGeom>
          <a:noFill/>
          <a:ln w="9525" cap="flat" cmpd="sng">
            <a:solidFill>
              <a:srgbClr val="99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FFV1 in VIAA </a:t>
            </a:r>
          </a:p>
        </p:txBody>
      </p:sp>
      <p:sp>
        <p:nvSpPr>
          <p:cNvPr id="351" name="Shape 35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Test on real files</a:t>
            </a:r>
            <a:br>
              <a:rPr lang="en"/>
            </a:br>
            <a:r>
              <a:rPr lang="en"/>
              <a:t>Speed tests (FFmpeg FFV1 decoding faster than FFmpeg JP2k decoding)</a:t>
            </a:r>
            <a:br>
              <a:rPr lang="en"/>
            </a:br>
            <a:r>
              <a:rPr lang="en"/>
              <a:t>Automation of transcoding from MXF/JP2k/PCM to MKV/FFV1/FLAC + derivate files, then conformance checking and test of framehash of MKV/FFV1/FLAC files.</a:t>
            </a:r>
            <a:br>
              <a:rPr lang="en"/>
            </a:br>
            <a:r>
              <a:rPr lang="en"/>
              <a:t>Compression ratio tests</a:t>
            </a:r>
          </a:p>
          <a:p>
            <a:pPr lvl="0" rtl="0">
              <a:spcBef>
                <a:spcPts val="0"/>
              </a:spcBef>
              <a:buNone/>
            </a:pPr>
            <a:r>
              <a:rPr lang="en"/>
              <a:t>Report: </a:t>
            </a:r>
            <a:r>
              <a:rPr lang="en" u="sng">
                <a:solidFill>
                  <a:schemeClr val="hlink"/>
                </a:solidFill>
                <a:hlinkClick r:id="rId3"/>
              </a:rPr>
              <a:t>https://viaa.be/files/attachments/.669/VIAA_Preservation_Reformatting.pdf</a:t>
            </a:r>
            <a:r>
              <a:rPr lang="en"/>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MediaInfo</a:t>
            </a:r>
          </a:p>
        </p:txBody>
      </p:sp>
      <p:sp>
        <p:nvSpPr>
          <p:cNvPr id="357" name="Shape 357"/>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buNone/>
            </a:pPr>
            <a:r>
              <a:rPr lang="en"/>
              <a:t>“MIXML”: working on a true XML output, less tied to text output</a:t>
            </a:r>
            <a:br>
              <a:rPr lang="en"/>
            </a:br>
            <a:r>
              <a:rPr lang="en"/>
              <a:t>EBUCore 1.8, including Sony Acquisition Metadata full parsing</a:t>
            </a:r>
            <a:br>
              <a:rPr lang="en"/>
            </a:br>
            <a:r>
              <a:rPr lang="en"/>
              <a:t>EBUCore 1.8 JSON output</a:t>
            </a:r>
            <a:br>
              <a:rPr lang="en"/>
            </a:br>
            <a:r>
              <a:rPr lang="en"/>
              <a:t>HDR Metadata (preferred_transfer_characteristics, MaxCLL, MaxFALL, MasteringDisplay_ColorPrimaries, MasteringDisplay_Luminance)</a:t>
            </a:r>
            <a:br>
              <a:rPr lang="en"/>
            </a:br>
            <a:r>
              <a:rPr lang="en"/>
              <a:t>Example of 608/708 extraction and decoding from MXF/ANC/CDP</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BWF MetaEdit</a:t>
            </a:r>
          </a:p>
        </p:txBody>
      </p:sp>
      <p:sp>
        <p:nvSpPr>
          <p:cNvPr id="363" name="Shape 363"/>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Supports embedding, validating, and exporting of metadata in Broadcast WAVE Format (BWF) files.</a:t>
            </a:r>
            <a:br>
              <a:rPr lang="en"/>
            </a:br>
            <a:r>
              <a:rPr lang="en"/>
              <a:t>It supports the FADGI (Federal Agencies Digitization Guidelines Initiative) for embedded metadata in the bext and INFO chunks.</a:t>
            </a:r>
          </a:p>
          <a:p>
            <a:pPr lvl="0">
              <a:spcBef>
                <a:spcPts val="0"/>
              </a:spcBef>
              <a:buNone/>
            </a:pPr>
            <a:r>
              <a:rPr lang="en"/>
              <a:t>Initially funded by the Library of Congress and FADGI</a:t>
            </a:r>
            <a:br>
              <a:rPr lang="en"/>
            </a:br>
            <a:r>
              <a:rPr lang="en"/>
              <a:t>designed and led by AVPreserve</a:t>
            </a:r>
            <a:br>
              <a:rPr lang="en"/>
            </a:br>
            <a:r>
              <a:rPr lang="en"/>
              <a:t>developed by MediaArea.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BWF MetaEdit update by MediaArea (soon!)</a:t>
            </a:r>
          </a:p>
        </p:txBody>
      </p:sp>
      <p:sp>
        <p:nvSpPr>
          <p:cNvPr id="369" name="Shape 369"/>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Clr>
                <a:schemeClr val="dk1"/>
              </a:buClr>
              <a:buSzPct val="78571"/>
              <a:buFont typeface="Arial"/>
              <a:buNone/>
            </a:pPr>
            <a:r>
              <a:rPr lang="en" sz="1400" dirty="0"/>
              <a:t>General maintenance:</a:t>
            </a:r>
            <a:br>
              <a:rPr lang="en" sz="1400" dirty="0"/>
            </a:br>
            <a:r>
              <a:rPr lang="en" sz="1400" dirty="0"/>
              <a:t>Update of third party libs (Qt)</a:t>
            </a:r>
            <a:br>
              <a:rPr lang="en" sz="1400" dirty="0"/>
            </a:br>
            <a:r>
              <a:rPr lang="en" sz="1400" dirty="0"/>
              <a:t>Drag and drop was not working on newest versions of macOS</a:t>
            </a:r>
            <a:br>
              <a:rPr lang="en" sz="1400" dirty="0"/>
            </a:br>
            <a:r>
              <a:rPr lang="en" sz="1400" dirty="0"/>
              <a:t>Support of latest versions of Debian, Ubuntu, Fedora, RHEL/CentOS...</a:t>
            </a:r>
          </a:p>
          <a:p>
            <a:pPr lvl="0">
              <a:spcBef>
                <a:spcPts val="0"/>
              </a:spcBef>
              <a:buClr>
                <a:schemeClr val="dk1"/>
              </a:buClr>
              <a:buSzPct val="78571"/>
              <a:buFont typeface="Arial"/>
              <a:buNone/>
            </a:pPr>
            <a:r>
              <a:rPr lang="en" sz="1400" dirty="0"/>
              <a:t>Bug fixes:</a:t>
            </a:r>
            <a:br>
              <a:rPr lang="en" sz="1400" dirty="0"/>
            </a:br>
            <a:r>
              <a:rPr lang="en" sz="1400" dirty="0"/>
              <a:t>Fix sync issues between samples count and translated timestamp</a:t>
            </a:r>
            <a:br>
              <a:rPr lang="en" sz="1400" dirty="0"/>
            </a:br>
            <a:r>
              <a:rPr lang="en" sz="1400" dirty="0"/>
              <a:t>Unknown loudness was stored as 0x0000 but specs says it must be 0x7FFF</a:t>
            </a:r>
            <a:br>
              <a:rPr lang="en" sz="1400" dirty="0"/>
            </a:br>
            <a:r>
              <a:rPr lang="en" sz="1400" dirty="0"/>
              <a:t>CodingHistory edition was not working well on macOS</a:t>
            </a:r>
            <a:br>
              <a:rPr lang="en" sz="1400" dirty="0"/>
            </a:br>
            <a:r>
              <a:rPr lang="en" sz="1400" dirty="0"/>
              <a:t>CodingHistory was not correctly reading history with carriage returns</a:t>
            </a:r>
            <a:br>
              <a:rPr lang="en" sz="1400" dirty="0"/>
            </a:br>
            <a:r>
              <a:rPr lang="en" sz="1400" dirty="0"/>
              <a:t>Fix crash with some files</a:t>
            </a:r>
          </a:p>
          <a:p>
            <a:pPr lvl="0">
              <a:spcBef>
                <a:spcPts val="0"/>
              </a:spcBef>
              <a:buNone/>
            </a:pPr>
            <a:r>
              <a:rPr lang="en" sz="1400" dirty="0"/>
              <a:t>Improvements:</a:t>
            </a:r>
            <a:br>
              <a:rPr lang="en" sz="1400" dirty="0"/>
            </a:br>
            <a:r>
              <a:rPr lang="en" sz="1400" dirty="0"/>
              <a:t>Commmand line option for outputing XML report to a specific file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Clr>
                <a:srgbClr val="000000"/>
              </a:buClr>
              <a:buSzPct val="39285"/>
              <a:buFont typeface="Arial"/>
              <a:buNone/>
            </a:pPr>
            <a:r>
              <a:rPr lang="en"/>
              <a:t>MOV MetaEdit</a:t>
            </a:r>
          </a:p>
        </p:txBody>
      </p:sp>
      <p:sp>
        <p:nvSpPr>
          <p:cNvPr id="375" name="Shape 37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New project</a:t>
            </a:r>
            <a:br>
              <a:rPr lang="en"/>
            </a:br>
            <a:r>
              <a:rPr lang="en"/>
              <a:t>Code on GitHub, snapshots available</a:t>
            </a:r>
            <a:br>
              <a:rPr lang="en"/>
            </a:br>
            <a:r>
              <a:rPr lang="en"/>
              <a:t>Release in October 2017</a:t>
            </a:r>
          </a:p>
          <a:p>
            <a:pPr lvl="0">
              <a:spcBef>
                <a:spcPts val="0"/>
              </a:spcBef>
              <a:buNone/>
            </a:pPr>
            <a:r>
              <a:rPr lang="en"/>
              <a:t>Currently focused on 2 items:</a:t>
            </a:r>
            <a:br>
              <a:rPr lang="en"/>
            </a:br>
            <a:r>
              <a:rPr lang="en"/>
              <a:t>- add/edition of the “pasp” atom (anonymously sponsored, CLI only)</a:t>
            </a:r>
            <a:br>
              <a:rPr lang="en"/>
            </a:br>
            <a:r>
              <a:rPr lang="en"/>
              <a:t>- add/edition/delete of “Universal Ad ID” metadata (sponsored by Ad-ID)</a:t>
            </a:r>
          </a:p>
          <a:p>
            <a:pPr lvl="0">
              <a:spcBef>
                <a:spcPts val="0"/>
              </a:spcBef>
              <a:buNone/>
            </a:pPr>
            <a:r>
              <a:rPr lang="en"/>
              <a:t>Core of the program built for extensibility, can be extended depending of sponsor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Specification Development via GitHub</a:t>
            </a:r>
          </a:p>
        </p:txBody>
      </p:sp>
      <p:sp>
        <p:nvSpPr>
          <p:cNvPr id="381" name="Shape 38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228600" rtl="0">
              <a:spcBef>
                <a:spcPts val="0"/>
              </a:spcBef>
            </a:pPr>
            <a:r>
              <a:rPr lang="en" u="sng">
                <a:solidFill>
                  <a:schemeClr val="hlink"/>
                </a:solidFill>
                <a:hlinkClick r:id="rId3"/>
              </a:rPr>
              <a:t>https://github.com/Matroska-Org/ebml-specification</a:t>
            </a:r>
          </a:p>
          <a:p>
            <a:pPr marL="457200" lvl="0" indent="-228600" rtl="0">
              <a:spcBef>
                <a:spcPts val="0"/>
              </a:spcBef>
            </a:pPr>
            <a:r>
              <a:rPr lang="en" u="sng">
                <a:solidFill>
                  <a:schemeClr val="hlink"/>
                </a:solidFill>
                <a:hlinkClick r:id="rId4"/>
              </a:rPr>
              <a:t>https://github.com/Matroska-Org/matroska-specification</a:t>
            </a:r>
          </a:p>
          <a:p>
            <a:pPr marL="457200" lvl="0" indent="-228600" rtl="0">
              <a:spcBef>
                <a:spcPts val="0"/>
              </a:spcBef>
            </a:pPr>
            <a:r>
              <a:rPr lang="en" u="sng">
                <a:solidFill>
                  <a:schemeClr val="hlink"/>
                </a:solidFill>
                <a:hlinkClick r:id="rId5"/>
              </a:rPr>
              <a:t>https://github.com/FFmpeg/FFV1/</a:t>
            </a:r>
          </a:p>
          <a:p>
            <a:pPr marL="457200" lvl="0" indent="-228600" rtl="0">
              <a:spcBef>
                <a:spcPts val="0"/>
              </a:spcBef>
            </a:pPr>
            <a:r>
              <a:rPr lang="en" u="sng">
                <a:solidFill>
                  <a:schemeClr val="hlink"/>
                </a:solidFill>
                <a:hlinkClick r:id="rId6"/>
              </a:rPr>
              <a:t>https://github.com/xiph/flac</a:t>
            </a:r>
          </a:p>
          <a:p>
            <a:pPr lvl="0" rtl="0">
              <a:spcBef>
                <a:spcPts val="0"/>
              </a:spcBef>
              <a:buNone/>
            </a:pPr>
            <a:endParaRPr/>
          </a:p>
          <a:p>
            <a:pPr marL="457200" lvl="0" indent="-228600" rtl="0">
              <a:spcBef>
                <a:spcPts val="0"/>
              </a:spcBef>
            </a:pPr>
            <a:r>
              <a:rPr lang="en" u="sng">
                <a:solidFill>
                  <a:schemeClr val="hlink"/>
                </a:solidFill>
                <a:hlinkClick r:id="rId7"/>
              </a:rPr>
              <a:t>https://www.ietf.org/mailman/listinfo/cellar</a:t>
            </a:r>
          </a:p>
          <a:p>
            <a:pPr lvl="0" rtl="0">
              <a:spcBef>
                <a:spcPts val="0"/>
              </a:spcBef>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90250" y="526350"/>
            <a:ext cx="8308500" cy="633600"/>
          </a:xfrm>
          <a:prstGeom prst="rect">
            <a:avLst/>
          </a:prstGeom>
        </p:spPr>
        <p:txBody>
          <a:bodyPr wrap="square" lIns="91425" tIns="91425" rIns="91425" bIns="91425" anchor="ctr" anchorCtr="0">
            <a:noAutofit/>
          </a:bodyPr>
          <a:lstStyle/>
          <a:p>
            <a:pPr lvl="0" rtl="0">
              <a:spcBef>
                <a:spcPts val="0"/>
              </a:spcBef>
              <a:buNone/>
            </a:pPr>
            <a:r>
              <a:rPr lang="en"/>
              <a:t>PREFORMA Challenge</a:t>
            </a:r>
          </a:p>
        </p:txBody>
      </p:sp>
      <p:sp>
        <p:nvSpPr>
          <p:cNvPr id="168" name="Shape 168"/>
          <p:cNvSpPr txBox="1"/>
          <p:nvPr/>
        </p:nvSpPr>
        <p:spPr>
          <a:xfrm>
            <a:off x="446250" y="1488350"/>
            <a:ext cx="8251500" cy="3000000"/>
          </a:xfrm>
          <a:prstGeom prst="rect">
            <a:avLst/>
          </a:prstGeom>
          <a:noFill/>
          <a:ln>
            <a:noFill/>
          </a:ln>
        </p:spPr>
        <p:txBody>
          <a:bodyPr wrap="square" lIns="91425" tIns="91425" rIns="91425" bIns="91425" anchor="ctr" anchorCtr="0">
            <a:noAutofit/>
          </a:bodyPr>
          <a:lstStyle/>
          <a:p>
            <a:pPr lvl="0" rtl="0">
              <a:spcBef>
                <a:spcPts val="0"/>
              </a:spcBef>
              <a:buNone/>
            </a:pPr>
            <a:r>
              <a:rPr lang="en" sz="3600">
                <a:solidFill>
                  <a:srgbClr val="999999"/>
                </a:solidFill>
                <a:latin typeface="Proxima Nova"/>
                <a:ea typeface="Proxima Nova"/>
                <a:cs typeface="Proxima Nova"/>
                <a:sym typeface="Proxima Nova"/>
              </a:rPr>
              <a:t>Empower memory institutions to gain full control over the technical properties of digital content intended for long-term preservation.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Shape 386"/>
          <p:cNvGrpSpPr/>
          <p:nvPr/>
        </p:nvGrpSpPr>
        <p:grpSpPr>
          <a:xfrm>
            <a:off x="1056689" y="564250"/>
            <a:ext cx="7030606" cy="4579258"/>
            <a:chOff x="477725" y="0"/>
            <a:chExt cx="7588349" cy="5143500"/>
          </a:xfrm>
        </p:grpSpPr>
        <p:pic>
          <p:nvPicPr>
            <p:cNvPr id="387" name="Shape 387"/>
            <p:cNvPicPr preferRelativeResize="0"/>
            <p:nvPr/>
          </p:nvPicPr>
          <p:blipFill>
            <a:blip r:embed="rId3">
              <a:alphaModFix/>
            </a:blip>
            <a:stretch>
              <a:fillRect/>
            </a:stretch>
          </p:blipFill>
          <p:spPr>
            <a:xfrm>
              <a:off x="4271899" y="2297862"/>
              <a:ext cx="3794172" cy="2845636"/>
            </a:xfrm>
            <a:prstGeom prst="rect">
              <a:avLst/>
            </a:prstGeom>
            <a:noFill/>
            <a:ln>
              <a:noFill/>
            </a:ln>
          </p:spPr>
        </p:pic>
        <p:pic>
          <p:nvPicPr>
            <p:cNvPr id="388" name="Shape 388" descr="Steve Lhomme"/>
            <p:cNvPicPr preferRelativeResize="0"/>
            <p:nvPr/>
          </p:nvPicPr>
          <p:blipFill>
            <a:blip r:embed="rId4">
              <a:alphaModFix/>
            </a:blip>
            <a:stretch>
              <a:fillRect/>
            </a:stretch>
          </p:blipFill>
          <p:spPr>
            <a:xfrm>
              <a:off x="4156239" y="0"/>
              <a:ext cx="3909835" cy="2613075"/>
            </a:xfrm>
            <a:prstGeom prst="rect">
              <a:avLst/>
            </a:prstGeom>
            <a:noFill/>
            <a:ln>
              <a:noFill/>
            </a:ln>
          </p:spPr>
        </p:pic>
        <p:pic>
          <p:nvPicPr>
            <p:cNvPr id="389" name="Shape 389"/>
            <p:cNvPicPr preferRelativeResize="0"/>
            <p:nvPr/>
          </p:nvPicPr>
          <p:blipFill>
            <a:blip r:embed="rId5">
              <a:alphaModFix/>
            </a:blip>
            <a:stretch>
              <a:fillRect/>
            </a:stretch>
          </p:blipFill>
          <p:spPr>
            <a:xfrm>
              <a:off x="477725" y="1"/>
              <a:ext cx="3794175" cy="2845616"/>
            </a:xfrm>
            <a:prstGeom prst="rect">
              <a:avLst/>
            </a:prstGeom>
            <a:noFill/>
            <a:ln>
              <a:noFill/>
            </a:ln>
          </p:spPr>
        </p:pic>
        <p:pic>
          <p:nvPicPr>
            <p:cNvPr id="390" name="Shape 390" descr="https://farm9.staticflickr.com/8640/28381080136_144ae43752_z_d.jpg"/>
            <p:cNvPicPr preferRelativeResize="0"/>
            <p:nvPr/>
          </p:nvPicPr>
          <p:blipFill>
            <a:blip r:embed="rId6">
              <a:alphaModFix/>
            </a:blip>
            <a:stretch>
              <a:fillRect/>
            </a:stretch>
          </p:blipFill>
          <p:spPr>
            <a:xfrm>
              <a:off x="477725" y="2612073"/>
              <a:ext cx="3794174" cy="2531426"/>
            </a:xfrm>
            <a:prstGeom prst="rect">
              <a:avLst/>
            </a:prstGeom>
            <a:noFill/>
            <a:ln>
              <a:noFill/>
            </a:ln>
          </p:spPr>
        </p:pic>
      </p:grpSp>
      <p:sp>
        <p:nvSpPr>
          <p:cNvPr id="391" name="Shape 391"/>
          <p:cNvSpPr txBox="1">
            <a:spLocks noGrp="1"/>
          </p:cNvSpPr>
          <p:nvPr>
            <p:ph type="title" idx="4294967295"/>
          </p:nvPr>
        </p:nvSpPr>
        <p:spPr>
          <a:xfrm>
            <a:off x="215550" y="125350"/>
            <a:ext cx="8712900" cy="572700"/>
          </a:xfrm>
          <a:prstGeom prst="rect">
            <a:avLst/>
          </a:prstGeom>
        </p:spPr>
        <p:txBody>
          <a:bodyPr wrap="square" lIns="91425" tIns="91425" rIns="91425" bIns="91425" anchor="t" anchorCtr="0">
            <a:noAutofit/>
          </a:bodyPr>
          <a:lstStyle/>
          <a:p>
            <a:pPr lvl="0" algn="ctr" rtl="0">
              <a:spcBef>
                <a:spcPts val="0"/>
              </a:spcBef>
              <a:buNone/>
            </a:pPr>
            <a:r>
              <a:rPr lang="en" sz="2000"/>
              <a:t>No Time To Wait 2016 - An Matroska &amp; FFV1 Symposium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idx="4294967295"/>
          </p:nvPr>
        </p:nvSpPr>
        <p:spPr>
          <a:xfrm>
            <a:off x="215550" y="125350"/>
            <a:ext cx="8712900" cy="761100"/>
          </a:xfrm>
          <a:prstGeom prst="rect">
            <a:avLst/>
          </a:prstGeom>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 sz="2000"/>
              <a:t>No Time To Wait 2017 - November 9/10 Vienna</a:t>
            </a:r>
          </a:p>
          <a:p>
            <a:pPr lvl="0" algn="ctr" rtl="0">
              <a:spcBef>
                <a:spcPts val="0"/>
              </a:spcBef>
              <a:buNone/>
            </a:pPr>
            <a:r>
              <a:rPr lang="en" sz="2000"/>
              <a:t>“open media, standardization, and audiovisual preservation”</a:t>
            </a:r>
          </a:p>
          <a:p>
            <a:pPr lvl="0" algn="ctr" rtl="0">
              <a:spcBef>
                <a:spcPts val="0"/>
              </a:spcBef>
              <a:buNone/>
            </a:pPr>
            <a:r>
              <a:rPr lang="en" sz="2000">
                <a:solidFill>
                  <a:srgbClr val="999999"/>
                </a:solidFill>
              </a:rPr>
              <a:t>https://mediaarea.net/MediaConch/notimetowait2.html</a:t>
            </a:r>
          </a:p>
        </p:txBody>
      </p:sp>
      <p:pic>
        <p:nvPicPr>
          <p:cNvPr id="397" name="Shape 397"/>
          <p:cNvPicPr preferRelativeResize="0"/>
          <p:nvPr/>
        </p:nvPicPr>
        <p:blipFill>
          <a:blip r:embed="rId3">
            <a:alphaModFix/>
          </a:blip>
          <a:stretch>
            <a:fillRect/>
          </a:stretch>
        </p:blipFill>
        <p:spPr>
          <a:xfrm>
            <a:off x="881550" y="1191250"/>
            <a:ext cx="7380910" cy="395224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r>
              <a:rPr lang="en-US" dirty="0"/>
              <a:t>Stay in touch</a:t>
            </a:r>
            <a:endParaRPr lang="en-US" dirty="0"/>
          </a:p>
        </p:txBody>
      </p:sp>
      <p:sp>
        <p:nvSpPr>
          <p:cNvPr id="375" name="Shape 37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buNone/>
            </a:pPr>
            <a:r>
              <a:rPr lang="en-US" dirty="0" err="1" smtClean="0"/>
              <a:t>MediaArea</a:t>
            </a:r>
            <a:r>
              <a:rPr lang="en-US" dirty="0"/>
              <a:t>: </a:t>
            </a:r>
            <a:r>
              <a:rPr lang="en-US" dirty="0">
                <a:hlinkClick r:id="rId3"/>
              </a:rPr>
              <a:t>https://</a:t>
            </a:r>
            <a:r>
              <a:rPr lang="en-US" dirty="0" smtClean="0">
                <a:hlinkClick r:id="rId3"/>
              </a:rPr>
              <a:t>mediaarea.net</a:t>
            </a:r>
            <a:r>
              <a:rPr lang="en-US" dirty="0" smtClean="0"/>
              <a:t>, </a:t>
            </a:r>
            <a:r>
              <a:rPr lang="en-US" dirty="0"/>
              <a:t>@</a:t>
            </a:r>
            <a:r>
              <a:rPr lang="en-US" dirty="0" err="1" smtClean="0"/>
              <a:t>MediaArea_net</a:t>
            </a:r>
            <a:r>
              <a:rPr lang="en-US" dirty="0" smtClean="0"/>
              <a:t/>
            </a:r>
            <a:br>
              <a:rPr lang="en-US" dirty="0" smtClean="0"/>
            </a:br>
            <a:r>
              <a:rPr lang="en-US" dirty="0" err="1" smtClean="0"/>
              <a:t>MediaConch</a:t>
            </a:r>
            <a:r>
              <a:rPr lang="en-US" dirty="0"/>
              <a:t>: </a:t>
            </a:r>
            <a:r>
              <a:rPr lang="en-US" dirty="0">
                <a:hlinkClick r:id="rId4"/>
              </a:rPr>
              <a:t>https://</a:t>
            </a:r>
            <a:r>
              <a:rPr lang="en-US" dirty="0" smtClean="0">
                <a:hlinkClick r:id="rId4"/>
              </a:rPr>
              <a:t>mediaarea.net/MediaConch</a:t>
            </a:r>
            <a:r>
              <a:rPr lang="en-US" dirty="0" smtClean="0"/>
              <a:t>, </a:t>
            </a:r>
            <a:r>
              <a:rPr lang="en-US" dirty="0"/>
              <a:t>@</a:t>
            </a:r>
            <a:r>
              <a:rPr lang="en-US" dirty="0" err="1"/>
              <a:t>MediaConch</a:t>
            </a:r>
            <a:endParaRPr lang="en-US" dirty="0"/>
          </a:p>
          <a:p>
            <a:pPr lvl="0">
              <a:buNone/>
            </a:pPr>
            <a:r>
              <a:rPr lang="en-US" dirty="0" smtClean="0"/>
              <a:t>Jérôme </a:t>
            </a:r>
            <a:r>
              <a:rPr lang="en-US" dirty="0"/>
              <a:t>Martinez: </a:t>
            </a:r>
            <a:r>
              <a:rPr lang="en-US" dirty="0" smtClean="0">
                <a:hlinkClick r:id="rId5"/>
              </a:rPr>
              <a:t>jerome@mediaarea.net</a:t>
            </a:r>
            <a:r>
              <a:rPr lang="en-US" dirty="0" smtClean="0"/>
              <a:t/>
            </a:r>
            <a:br>
              <a:rPr lang="en-US" dirty="0" smtClean="0"/>
            </a:br>
            <a:r>
              <a:rPr lang="en-US" dirty="0" smtClean="0"/>
              <a:t>Dave Rice</a:t>
            </a:r>
            <a:r>
              <a:rPr lang="en-US" dirty="0"/>
              <a:t>: </a:t>
            </a:r>
            <a:r>
              <a:rPr lang="en-US" dirty="0">
                <a:hlinkClick r:id="rId6"/>
              </a:rPr>
              <a:t>https://</a:t>
            </a:r>
            <a:r>
              <a:rPr lang="en-US" dirty="0" smtClean="0">
                <a:hlinkClick r:id="rId6"/>
              </a:rPr>
              <a:t>twitter.com/dericed</a:t>
            </a:r>
            <a:endParaRPr lang="en-US" dirty="0" smtClean="0"/>
          </a:p>
          <a:p>
            <a:pPr lvl="0">
              <a:buNone/>
            </a:pPr>
            <a:r>
              <a:rPr lang="en-US" dirty="0" smtClean="0"/>
              <a:t>Slides</a:t>
            </a:r>
            <a:r>
              <a:rPr lang="en-US" dirty="0"/>
              <a:t>: </a:t>
            </a:r>
            <a:r>
              <a:rPr lang="en-US" dirty="0">
                <a:hlinkClick r:id="rId7"/>
              </a:rPr>
              <a:t>https://</a:t>
            </a:r>
            <a:r>
              <a:rPr lang="en-US" dirty="0" smtClean="0">
                <a:hlinkClick r:id="rId7"/>
              </a:rPr>
              <a:t>mediaarea.net/Events</a:t>
            </a:r>
            <a:endParaRPr lang="en-US" dirty="0"/>
          </a:p>
          <a:p>
            <a:pPr lvl="0">
              <a:buNone/>
            </a:pPr>
            <a:r>
              <a:rPr lang="en-US" dirty="0" err="1" smtClean="0"/>
              <a:t>Archivematica</a:t>
            </a:r>
            <a:r>
              <a:rPr lang="en-US" dirty="0" smtClean="0"/>
              <a:t> related slides </a:t>
            </a:r>
            <a:r>
              <a:rPr lang="en-US" dirty="0"/>
              <a:t>from </a:t>
            </a:r>
            <a:r>
              <a:rPr lang="en-US" dirty="0" err="1" smtClean="0"/>
              <a:t>Artefactual</a:t>
            </a:r>
            <a:endParaRPr lang="en-US" dirty="0" smtClean="0"/>
          </a:p>
          <a:p>
            <a:pPr lvl="0">
              <a:buNone/>
            </a:pPr>
            <a:r>
              <a:rPr lang="en-US" dirty="0" smtClean="0"/>
              <a:t>License</a:t>
            </a:r>
            <a:r>
              <a:rPr lang="en-US" dirty="0"/>
              <a:t>: CC BY</a:t>
            </a:r>
            <a:endParaRPr lang="en" dirty="0"/>
          </a:p>
        </p:txBody>
      </p:sp>
    </p:spTree>
    <p:extLst>
      <p:ext uri="{BB962C8B-B14F-4D97-AF65-F5344CB8AC3E}">
        <p14:creationId xmlns:p14="http://schemas.microsoft.com/office/powerpoint/2010/main" val="3916854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descr="Screen Shot 2015-09-25 at 5.03.35 PM.png"/>
          <p:cNvPicPr preferRelativeResize="0"/>
          <p:nvPr/>
        </p:nvPicPr>
        <p:blipFill>
          <a:blip r:embed="rId3">
            <a:alphaModFix/>
          </a:blip>
          <a:stretch>
            <a:fillRect/>
          </a:stretch>
        </p:blipFill>
        <p:spPr>
          <a:xfrm>
            <a:off x="0" y="49267"/>
            <a:ext cx="9143999" cy="504496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PREFORMA Projects</a:t>
            </a:r>
          </a:p>
        </p:txBody>
      </p:sp>
      <p:sp>
        <p:nvSpPr>
          <p:cNvPr id="179" name="Shape 179"/>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228600" rtl="0">
              <a:spcBef>
                <a:spcPts val="0"/>
              </a:spcBef>
            </a:pPr>
            <a:r>
              <a:rPr lang="en"/>
              <a:t>MediaConch with focus on Matroska, FFV1, PCM</a:t>
            </a:r>
          </a:p>
          <a:p>
            <a:pPr marL="457200" lvl="0" indent="-228600" rtl="0">
              <a:spcBef>
                <a:spcPts val="0"/>
              </a:spcBef>
            </a:pPr>
            <a:r>
              <a:rPr lang="en"/>
              <a:t>VeraPDF with focus on PDF</a:t>
            </a:r>
          </a:p>
          <a:p>
            <a:pPr marL="457200" lvl="0" indent="-228600">
              <a:spcBef>
                <a:spcPts val="0"/>
              </a:spcBef>
            </a:pPr>
            <a:r>
              <a:rPr lang="en"/>
              <a:t>DPF Manager with focus on TIFF</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descr="spiral-shell.png"/>
          <p:cNvPicPr preferRelativeResize="0"/>
          <p:nvPr/>
        </p:nvPicPr>
        <p:blipFill>
          <a:blip r:embed="rId3">
            <a:alphaModFix/>
          </a:blip>
          <a:stretch>
            <a:fillRect/>
          </a:stretch>
        </p:blipFill>
        <p:spPr>
          <a:xfrm>
            <a:off x="942775" y="1352550"/>
            <a:ext cx="2438400" cy="2438400"/>
          </a:xfrm>
          <a:prstGeom prst="rect">
            <a:avLst/>
          </a:prstGeom>
          <a:noFill/>
          <a:ln>
            <a:noFill/>
          </a:ln>
        </p:spPr>
      </p:pic>
      <p:sp>
        <p:nvSpPr>
          <p:cNvPr id="185" name="Shape 185"/>
          <p:cNvSpPr txBox="1">
            <a:spLocks noGrp="1"/>
          </p:cNvSpPr>
          <p:nvPr>
            <p:ph type="ctrTitle" idx="4294967295"/>
          </p:nvPr>
        </p:nvSpPr>
        <p:spPr>
          <a:xfrm>
            <a:off x="3847200" y="2162850"/>
            <a:ext cx="3946200" cy="817800"/>
          </a:xfrm>
          <a:prstGeom prst="rect">
            <a:avLst/>
          </a:prstGeom>
        </p:spPr>
        <p:txBody>
          <a:bodyPr wrap="square" lIns="91425" tIns="91425" rIns="91425" bIns="91425" anchor="t" anchorCtr="0">
            <a:noAutofit/>
          </a:bodyPr>
          <a:lstStyle/>
          <a:p>
            <a:pPr lvl="0" rtl="0">
              <a:spcBef>
                <a:spcPts val="0"/>
              </a:spcBef>
              <a:buNone/>
            </a:pPr>
            <a:r>
              <a:rPr lang="en" sz="4800">
                <a:latin typeface="Droid Sans"/>
                <a:ea typeface="Droid Sans"/>
                <a:cs typeface="Droid Sans"/>
                <a:sym typeface="Droid Sans"/>
              </a:rPr>
              <a:t>MediaConch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90250" y="526350"/>
            <a:ext cx="8308500" cy="633600"/>
          </a:xfrm>
          <a:prstGeom prst="rect">
            <a:avLst/>
          </a:prstGeom>
        </p:spPr>
        <p:txBody>
          <a:bodyPr wrap="square" lIns="91425" tIns="91425" rIns="91425" bIns="91425" anchor="ctr" anchorCtr="0">
            <a:noAutofit/>
          </a:bodyPr>
          <a:lstStyle/>
          <a:p>
            <a:pPr lvl="0" rtl="0">
              <a:spcBef>
                <a:spcPts val="0"/>
              </a:spcBef>
              <a:buNone/>
            </a:pPr>
            <a:r>
              <a:rPr lang="en"/>
              <a:t>Conformance Checker:</a:t>
            </a:r>
          </a:p>
        </p:txBody>
      </p:sp>
      <p:sp>
        <p:nvSpPr>
          <p:cNvPr id="191" name="Shape 191"/>
          <p:cNvSpPr txBox="1"/>
          <p:nvPr/>
        </p:nvSpPr>
        <p:spPr>
          <a:xfrm>
            <a:off x="446250" y="1488350"/>
            <a:ext cx="8251500" cy="3000000"/>
          </a:xfrm>
          <a:prstGeom prst="rect">
            <a:avLst/>
          </a:prstGeom>
          <a:noFill/>
          <a:ln>
            <a:noFill/>
          </a:ln>
        </p:spPr>
        <p:txBody>
          <a:bodyPr wrap="square" lIns="91425" tIns="91425" rIns="91425" bIns="91425" anchor="ctr" anchorCtr="0">
            <a:noAutofit/>
          </a:bodyPr>
          <a:lstStyle/>
          <a:p>
            <a:pPr marL="457200" lvl="0" indent="-457200" rtl="0">
              <a:spcBef>
                <a:spcPts val="0"/>
              </a:spcBef>
              <a:buClr>
                <a:srgbClr val="999999"/>
              </a:buClr>
              <a:buSzPct val="100000"/>
              <a:buFont typeface="Proxima Nova"/>
              <a:buChar char="●"/>
            </a:pPr>
            <a:r>
              <a:rPr lang="en" sz="3600">
                <a:solidFill>
                  <a:srgbClr val="999999"/>
                </a:solidFill>
                <a:latin typeface="Proxima Nova"/>
                <a:ea typeface="Proxima Nova"/>
                <a:cs typeface="Proxima Nova"/>
                <a:sym typeface="Proxima Nova"/>
              </a:rPr>
              <a:t>Implementation Checker</a:t>
            </a:r>
          </a:p>
          <a:p>
            <a:pPr marL="457200" lvl="0" indent="-457200" rtl="0">
              <a:spcBef>
                <a:spcPts val="0"/>
              </a:spcBef>
              <a:buClr>
                <a:srgbClr val="999999"/>
              </a:buClr>
              <a:buSzPct val="100000"/>
              <a:buFont typeface="Proxima Nova"/>
              <a:buChar char="●"/>
            </a:pPr>
            <a:r>
              <a:rPr lang="en" sz="3600">
                <a:solidFill>
                  <a:srgbClr val="999999"/>
                </a:solidFill>
                <a:latin typeface="Proxima Nova"/>
                <a:ea typeface="Proxima Nova"/>
                <a:cs typeface="Proxima Nova"/>
                <a:sym typeface="Proxima Nova"/>
              </a:rPr>
              <a:t>Policy Checker</a:t>
            </a:r>
          </a:p>
          <a:p>
            <a:pPr marL="457200" lvl="0" indent="-457200" rtl="0">
              <a:spcBef>
                <a:spcPts val="0"/>
              </a:spcBef>
              <a:buClr>
                <a:srgbClr val="999999"/>
              </a:buClr>
              <a:buSzPct val="100000"/>
              <a:buFont typeface="Proxima Nova"/>
              <a:buChar char="●"/>
            </a:pPr>
            <a:r>
              <a:rPr lang="en" sz="3600">
                <a:solidFill>
                  <a:srgbClr val="999999"/>
                </a:solidFill>
                <a:latin typeface="Proxima Nova"/>
                <a:ea typeface="Proxima Nova"/>
                <a:cs typeface="Proxima Nova"/>
                <a:sym typeface="Proxima Nova"/>
              </a:rPr>
              <a:t>Reporter</a:t>
            </a:r>
          </a:p>
          <a:p>
            <a:pPr marL="457200" lvl="0" indent="-457200" rtl="0">
              <a:spcBef>
                <a:spcPts val="0"/>
              </a:spcBef>
              <a:buClr>
                <a:srgbClr val="999999"/>
              </a:buClr>
              <a:buSzPct val="100000"/>
              <a:buFont typeface="Proxima Nova"/>
              <a:buChar char="●"/>
            </a:pPr>
            <a:r>
              <a:rPr lang="en" sz="3600">
                <a:solidFill>
                  <a:srgbClr val="999999"/>
                </a:solidFill>
                <a:latin typeface="Proxima Nova"/>
                <a:ea typeface="Proxima Nova"/>
                <a:cs typeface="Proxima Nova"/>
                <a:sym typeface="Proxima Nova"/>
              </a:rPr>
              <a:t>Fixer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130125"/>
            <a:ext cx="8520600" cy="572700"/>
          </a:xfrm>
          <a:prstGeom prst="rect">
            <a:avLst/>
          </a:prstGeom>
        </p:spPr>
        <p:txBody>
          <a:bodyPr wrap="square" lIns="91425" tIns="91425" rIns="91425" bIns="91425" anchor="t" anchorCtr="0">
            <a:noAutofit/>
          </a:bodyPr>
          <a:lstStyle/>
          <a:p>
            <a:pPr lvl="0">
              <a:spcBef>
                <a:spcPts val="0"/>
              </a:spcBef>
              <a:buNone/>
            </a:pPr>
            <a:r>
              <a:rPr lang="en"/>
              <a:t>Tour of MediaInfo and MediaTrace</a:t>
            </a:r>
          </a:p>
        </p:txBody>
      </p:sp>
      <p:sp>
        <p:nvSpPr>
          <p:cNvPr id="197" name="Shape 197"/>
          <p:cNvSpPr txBox="1"/>
          <p:nvPr/>
        </p:nvSpPr>
        <p:spPr>
          <a:xfrm>
            <a:off x="0" y="1271275"/>
            <a:ext cx="8735700" cy="3872100"/>
          </a:xfrm>
          <a:prstGeom prst="rect">
            <a:avLst/>
          </a:prstGeom>
          <a:noFill/>
          <a:ln>
            <a:noFill/>
          </a:ln>
        </p:spPr>
        <p:txBody>
          <a:bodyPr wrap="square" lIns="91425" tIns="91425" rIns="91425" bIns="91425" anchor="ctr" anchorCtr="0">
            <a:noAutofit/>
          </a:bodyPr>
          <a:lstStyle/>
          <a:p>
            <a:pPr lvl="0" rtl="0">
              <a:lnSpc>
                <a:spcPct val="142857"/>
              </a:lnSpc>
              <a:spcBef>
                <a:spcPts val="0"/>
              </a:spcBef>
              <a:spcAft>
                <a:spcPts val="800"/>
              </a:spcAft>
              <a:buNone/>
            </a:pPr>
            <a:r>
              <a:rPr lang="en" sz="1800" b="1">
                <a:solidFill>
                  <a:srgbClr val="333333"/>
                </a:solidFill>
                <a:latin typeface="Droid Sans"/>
                <a:ea typeface="Droid Sans"/>
                <a:cs typeface="Droid Sans"/>
                <a:sym typeface="Droid Sans"/>
              </a:rPr>
              <a:t>MediaTrace sample output</a:t>
            </a:r>
          </a:p>
          <a:p>
            <a:pPr lvl="0" rtl="0">
              <a:lnSpc>
                <a:spcPct val="142857"/>
              </a:lnSpc>
              <a:spcBef>
                <a:spcPts val="0"/>
              </a:spcBef>
              <a:spcAft>
                <a:spcPts val="800"/>
              </a:spcAft>
              <a:buNone/>
            </a:pPr>
            <a:r>
              <a:rPr lang="en" sz="1000">
                <a:solidFill>
                  <a:srgbClr val="333333"/>
                </a:solidFill>
                <a:highlight>
                  <a:srgbClr val="F5F5F5"/>
                </a:highlight>
                <a:latin typeface="Consolas"/>
                <a:ea typeface="Consolas"/>
                <a:cs typeface="Consolas"/>
                <a:sym typeface="Consolas"/>
              </a:rPr>
              <a:t>&lt;block offset="1920" name="Television information" size="128"&gt;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offset="1920" name="SMPTE time code"&gt;4294967295&lt;/data&gt;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offset="1924" name="SMPTE user bits"&gt;4294967295&lt;/data&gt;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offset="1928" name="Interlace" moreinfo="2:1 interlace"&gt;255&lt;/data&gt;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offset="1929" name="Field number"&gt;255&lt;/data&gt;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offset="1930" name="Video signal standard" moreinfo="Undefined"&gt;0&lt;/data&gt;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offset="1931" name="Zero"&gt;255&lt;/data&gt;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offset="1932" name="Horizontal sampling rate (Hz)"&gt;0.000&lt;/data&gt;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offset="1936" name="Vertical sampling rate (Hz)"&gt;0.000&lt;/data&gt;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offset="1940" name="Temporal sampling rate or frame rate (Hz)"&gt;0.000&lt;/data&gt;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offset="1944" name="Time offset from sync to first pixel (ms)"&gt;0.000&lt;/data&gt;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offset="1948" name="Gamma"&gt;0.000&lt;/data&gt;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offset="1952" name="Black level code value"&gt;0.000&lt;/data&gt;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offset="1956" name="Black gain"&gt;0.000&lt;/data&gt;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offset="1960" name="Breakpoint"&gt;0.000&lt;/data&gt;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offset="1964" name="Reference white level code value"&gt;0.000&lt;/data&gt;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offset="1968" name="Integration time (s)"&gt;0.000&lt;/data&gt;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    &lt;data offset="1972" name="Reserved for future use"&gt;(76 bytes)&lt;/data&gt;</a:t>
            </a:r>
            <a:br>
              <a:rPr lang="en" sz="1000">
                <a:solidFill>
                  <a:srgbClr val="333333"/>
                </a:solidFill>
                <a:highlight>
                  <a:srgbClr val="F5F5F5"/>
                </a:highlight>
                <a:latin typeface="Consolas"/>
                <a:ea typeface="Consolas"/>
                <a:cs typeface="Consolas"/>
                <a:sym typeface="Consolas"/>
              </a:rPr>
            </a:br>
            <a:r>
              <a:rPr lang="en" sz="1000">
                <a:solidFill>
                  <a:srgbClr val="333333"/>
                </a:solidFill>
                <a:highlight>
                  <a:srgbClr val="F5F5F5"/>
                </a:highlight>
                <a:latin typeface="Consolas"/>
                <a:ea typeface="Consolas"/>
                <a:cs typeface="Consolas"/>
                <a:sym typeface="Consolas"/>
              </a:rPr>
              <a:t>&lt;/block&gt;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1975</Words>
  <Application>Microsoft Office PowerPoint</Application>
  <PresentationFormat>Affichage à l'écran (16:9)</PresentationFormat>
  <Paragraphs>183</Paragraphs>
  <Slides>42</Slides>
  <Notes>42</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42</vt:i4>
      </vt:variant>
    </vt:vector>
  </HeadingPairs>
  <TitlesOfParts>
    <vt:vector size="52" baseType="lpstr">
      <vt:lpstr>Arial</vt:lpstr>
      <vt:lpstr>Courier New</vt:lpstr>
      <vt:lpstr>Times New Roman</vt:lpstr>
      <vt:lpstr>Alfa Slab One</vt:lpstr>
      <vt:lpstr>Proxima Nova</vt:lpstr>
      <vt:lpstr>Consolas</vt:lpstr>
      <vt:lpstr>Droid Sans</vt:lpstr>
      <vt:lpstr>Simple Light</vt:lpstr>
      <vt:lpstr>Gameday</vt:lpstr>
      <vt:lpstr>Gameday</vt:lpstr>
      <vt:lpstr>Checking Audiovisual Conformance</vt:lpstr>
      <vt:lpstr>Présentation PowerPoint</vt:lpstr>
      <vt:lpstr>MediaArea contribution to open source</vt:lpstr>
      <vt:lpstr>PREFORMA Challenge</vt:lpstr>
      <vt:lpstr>Présentation PowerPoint</vt:lpstr>
      <vt:lpstr>PREFORMA Projects</vt:lpstr>
      <vt:lpstr>MediaConch</vt:lpstr>
      <vt:lpstr>Conformance Checker:</vt:lpstr>
      <vt:lpstr>Tour of MediaInfo and MediaTrace</vt:lpstr>
      <vt:lpstr>Présentation PowerPoint</vt:lpstr>
      <vt:lpstr>EBML &amp; Matroska</vt:lpstr>
      <vt:lpstr>Présentation PowerPoint</vt:lpstr>
      <vt:lpstr>Présentation PowerPoint</vt:lpstr>
      <vt:lpstr>EBML &amp; Matroska</vt:lpstr>
      <vt:lpstr>FFV1 perks</vt:lpstr>
      <vt:lpstr>Présentation PowerPoint</vt:lpstr>
      <vt:lpstr>Présentation PowerPoint</vt:lpstr>
      <vt:lpstr>Présentation PowerPoint</vt:lpstr>
      <vt:lpstr>Tour of MediaConch</vt:lpstr>
      <vt:lpstr>Présentation PowerPoint</vt:lpstr>
      <vt:lpstr>Présentation PowerPoint</vt:lpstr>
      <vt:lpstr>Présentation PowerPoint</vt:lpstr>
      <vt:lpstr>Policy Example: Apple’s TN2162 (Uncompressed MOV)</vt:lpstr>
      <vt:lpstr>Tour of MediaConch</vt:lpstr>
      <vt:lpstr>Présentation PowerPoint</vt:lpstr>
      <vt:lpstr>Présentation PowerPoint</vt:lpstr>
      <vt:lpstr>Présentation PowerPoint</vt:lpstr>
      <vt:lpstr>Présentation PowerPoint</vt:lpstr>
      <vt:lpstr>Présentation PowerPoint</vt:lpstr>
      <vt:lpstr>Workflow</vt:lpstr>
      <vt:lpstr>Update one: made new commands</vt:lpstr>
      <vt:lpstr>Update two: made new rules</vt:lpstr>
      <vt:lpstr>Update six: METS-all-the-things</vt:lpstr>
      <vt:lpstr>FFV1 in VIAA </vt:lpstr>
      <vt:lpstr>MediaInfo</vt:lpstr>
      <vt:lpstr>BWF MetaEdit</vt:lpstr>
      <vt:lpstr>BWF MetaEdit update by MediaArea (soon!)</vt:lpstr>
      <vt:lpstr>MOV MetaEdit</vt:lpstr>
      <vt:lpstr>Specification Development via GitHub</vt:lpstr>
      <vt:lpstr>No Time To Wait 2016 - An Matroska &amp; FFV1 Symposium</vt:lpstr>
      <vt:lpstr>No Time To Wait 2017 - November 9/10 Vienna “open media, standardization, and audiovisual preservation” https://mediaarea.net/MediaConch/notimetowait2.html</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Checking Audiovisual Conformance</dc:title>
  <cp:lastModifiedBy>Jérôme Martinez</cp:lastModifiedBy>
  <cp:revision>5</cp:revision>
  <cp:lastPrinted>2017-09-20T13:38:48Z</cp:lastPrinted>
  <dcterms:modified xsi:type="dcterms:W3CDTF">2017-09-20T16:06:30Z</dcterms:modified>
</cp:coreProperties>
</file>