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 name="Shape 77"/>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78" name="Shape 78"/>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 name="Shape 151"/>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52" name="Shape 152"/>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9" name="Shape 159"/>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60" name="Shape 160"/>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7" name="Shape 167"/>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68" name="Shape 168"/>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5" name="Shape 175"/>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76" name="Shape 176"/>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4" name="Shape 184"/>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85" name="Shape 185"/>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2" name="Shape 192"/>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93" name="Shape 193"/>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0" name="Shape 200"/>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01" name="Shape 201"/>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8" name="Shape 208"/>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09" name="Shape 209"/>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6" name="Shape 216"/>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17" name="Shape 217"/>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4" name="Shape 224"/>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25" name="Shape 225"/>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91270" y="685619"/>
            <a:ext cx="6675473" cy="3429553"/>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 name="Shape 86"/>
          <p:cNvSpPr txBox="1"/>
          <p:nvPr>
            <p:ph idx="1" type="body"/>
          </p:nvPr>
        </p:nvSpPr>
        <p:spPr>
          <a:xfrm>
            <a:off x="914402" y="4343405"/>
            <a:ext cx="5029209" cy="411480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87" name="Shape 87"/>
          <p:cNvSpPr txBox="1"/>
          <p:nvPr>
            <p:ph idx="12" type="sldNum"/>
          </p:nvPr>
        </p:nvSpPr>
        <p:spPr>
          <a:xfrm>
            <a:off x="3886208" y="8686811"/>
            <a:ext cx="2971805" cy="457201"/>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2" name="Shape 232"/>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33" name="Shape 233"/>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9" name="Shape 239"/>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40" name="Shape 240"/>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8" name="Shape 248"/>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49" name="Shape 249"/>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6" name="Shape 256"/>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57" name="Shape 257"/>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4" name="Shape 264"/>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65" name="Shape 265"/>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3" name="Shape 273"/>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74" name="Shape 274"/>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2" name="Shape 282"/>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83" name="Shape 283"/>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2" name="Shape 292"/>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293" name="Shape 293"/>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0" name="Shape 300"/>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01" name="Shape 301"/>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7" name="Shape 307"/>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08" name="Shape 308"/>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3" name="Shape 93"/>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94" name="Shape 94"/>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6" name="Shape 316"/>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17" name="Shape 317"/>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6" name="Shape 326"/>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27" name="Shape 327"/>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5" name="Shape 335"/>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36" name="Shape 336"/>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5" name="Shape 345"/>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46" name="Shape 346"/>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4" name="Shape 354"/>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55" name="Shape 355"/>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3" name="Shape 363"/>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64" name="Shape 364"/>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2" name="Shape 372"/>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73" name="Shape 373"/>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1" name="Shape 381"/>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82" name="Shape 382"/>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0" name="Shape 390"/>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91" name="Shape 391"/>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8" name="Shape 398"/>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399" name="Shape 399"/>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 name="Shape 100"/>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01" name="Shape 101"/>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9" name="Shape 409"/>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410" name="Shape 410"/>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8" name="Shape 418"/>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419" name="Shape 419"/>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6" name="Shape 426"/>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427" name="Shape 427"/>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Shape 4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8" name="Shape 4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Shape 460"/>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1" name="Shape 461"/>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462" name="Shape 462"/>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8" name="Shape 468"/>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469" name="Shape 469"/>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91270" y="685619"/>
            <a:ext cx="6675473" cy="3429553"/>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0" name="Shape 110"/>
          <p:cNvSpPr txBox="1"/>
          <p:nvPr>
            <p:ph idx="1" type="body"/>
          </p:nvPr>
        </p:nvSpPr>
        <p:spPr>
          <a:xfrm>
            <a:off x="914402" y="4343405"/>
            <a:ext cx="5029209" cy="411480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11" name="Shape 111"/>
          <p:cNvSpPr txBox="1"/>
          <p:nvPr>
            <p:ph idx="12" type="sldNum"/>
          </p:nvPr>
        </p:nvSpPr>
        <p:spPr>
          <a:xfrm>
            <a:off x="3886208" y="8686811"/>
            <a:ext cx="2971805" cy="457201"/>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 name="Shape 118"/>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19" name="Shape 119"/>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6" name="Shape 126"/>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27" name="Shape 127"/>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5" name="Shape 135"/>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36" name="Shape 136"/>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91270" y="685619"/>
            <a:ext cx="6675600" cy="34296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 name="Shape 144"/>
          <p:cNvSpPr txBox="1"/>
          <p:nvPr>
            <p:ph idx="1" type="body"/>
          </p:nvPr>
        </p:nvSpPr>
        <p:spPr>
          <a:xfrm>
            <a:off x="914402" y="4343405"/>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p:txBody>
      </p:sp>
      <p:sp>
        <p:nvSpPr>
          <p:cNvPr id="145" name="Shape 145"/>
          <p:cNvSpPr txBox="1"/>
          <p:nvPr>
            <p:ph idx="12" type="sldNum"/>
          </p:nvPr>
        </p:nvSpPr>
        <p:spPr>
          <a:xfrm>
            <a:off x="3886208" y="8686811"/>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showMasterSp="0">
  <p:cSld name="Intro">
    <p:spTree>
      <p:nvGrpSpPr>
        <p:cNvPr id="55" name="Shape 55"/>
        <p:cNvGrpSpPr/>
        <p:nvPr/>
      </p:nvGrpSpPr>
      <p:grpSpPr>
        <a:xfrm>
          <a:off x="0" y="0"/>
          <a:ext cx="0" cy="0"/>
          <a:chOff x="0" y="0"/>
          <a:chExt cx="0" cy="0"/>
        </a:xfrm>
      </p:grpSpPr>
      <p:sp>
        <p:nvSpPr>
          <p:cNvPr id="56" name="Shape 56"/>
          <p:cNvSpPr/>
          <p:nvPr/>
        </p:nvSpPr>
        <p:spPr>
          <a:xfrm>
            <a:off x="0" y="4156075"/>
            <a:ext cx="9144000" cy="6477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Trebuchet MS"/>
              <a:ea typeface="Trebuchet MS"/>
              <a:cs typeface="Trebuchet MS"/>
              <a:sym typeface="Trebuchet MS"/>
            </a:endParaRPr>
          </a:p>
        </p:txBody>
      </p:sp>
      <p:grpSp>
        <p:nvGrpSpPr>
          <p:cNvPr id="57" name="Shape 57"/>
          <p:cNvGrpSpPr/>
          <p:nvPr/>
        </p:nvGrpSpPr>
        <p:grpSpPr>
          <a:xfrm>
            <a:off x="542925" y="211138"/>
            <a:ext cx="8058150" cy="631825"/>
            <a:chOff x="179512" y="81357"/>
            <a:chExt cx="8779320" cy="688285"/>
          </a:xfrm>
        </p:grpSpPr>
        <p:pic>
          <p:nvPicPr>
            <p:cNvPr descr="Z:\Service_Expertise\Projets\Projets européens\[Europe Creative] FRAME\FRAME 2017\2. Communication\Logos\ina.jpg" id="58" name="Shape 58"/>
            <p:cNvPicPr preferRelativeResize="0"/>
            <p:nvPr/>
          </p:nvPicPr>
          <p:blipFill rotWithShape="1">
            <a:blip r:embed="rId2">
              <a:alphaModFix/>
            </a:blip>
            <a:srcRect b="18192" l="18285" r="18053" t="18282"/>
            <a:stretch/>
          </p:blipFill>
          <p:spPr>
            <a:xfrm>
              <a:off x="179512" y="81357"/>
              <a:ext cx="676916" cy="675444"/>
            </a:xfrm>
            <a:prstGeom prst="rect">
              <a:avLst/>
            </a:prstGeom>
            <a:noFill/>
            <a:ln>
              <a:noFill/>
            </a:ln>
          </p:spPr>
        </p:pic>
        <p:pic>
          <p:nvPicPr>
            <p:cNvPr descr="Z:\Service_Expertise\Projets\Projets européens\[Europe Creative] FRAME\FRAME 2017\2. Communication\Logos\eu_logo_720.png" id="59" name="Shape 59"/>
            <p:cNvPicPr preferRelativeResize="0"/>
            <p:nvPr/>
          </p:nvPicPr>
          <p:blipFill rotWithShape="1">
            <a:blip r:embed="rId3">
              <a:alphaModFix/>
            </a:blip>
            <a:srcRect b="0" l="0" r="0" t="0"/>
            <a:stretch/>
          </p:blipFill>
          <p:spPr>
            <a:xfrm>
              <a:off x="1129881" y="81357"/>
              <a:ext cx="2794047" cy="675444"/>
            </a:xfrm>
            <a:prstGeom prst="rect">
              <a:avLst/>
            </a:prstGeom>
            <a:noFill/>
            <a:ln>
              <a:noFill/>
            </a:ln>
          </p:spPr>
        </p:pic>
        <p:pic>
          <p:nvPicPr>
            <p:cNvPr descr="Z:\Service_Expertise\Projets\Projets européens\[Europe Creative] FRAME\FRAME 2017\2. Communication\Logos\logo-eurovision-academy.jpg" id="60" name="Shape 60"/>
            <p:cNvPicPr preferRelativeResize="0"/>
            <p:nvPr/>
          </p:nvPicPr>
          <p:blipFill rotWithShape="1">
            <a:blip r:embed="rId4">
              <a:alphaModFix/>
            </a:blip>
            <a:srcRect b="0" l="0" r="0" t="0"/>
            <a:stretch/>
          </p:blipFill>
          <p:spPr>
            <a:xfrm>
              <a:off x="4283967" y="81358"/>
              <a:ext cx="2376265" cy="688284"/>
            </a:xfrm>
            <a:prstGeom prst="rect">
              <a:avLst/>
            </a:prstGeom>
            <a:noFill/>
            <a:ln>
              <a:noFill/>
            </a:ln>
          </p:spPr>
        </p:pic>
        <p:pic>
          <p:nvPicPr>
            <p:cNvPr descr="Z:\Service_Expertise\Projets\Projets européens\[Europe Creative] FRAME\FRAME 2017\2. Communication\Logos\logo-fiatifta.png" id="61" name="Shape 61"/>
            <p:cNvPicPr preferRelativeResize="0"/>
            <p:nvPr/>
          </p:nvPicPr>
          <p:blipFill rotWithShape="1">
            <a:blip r:embed="rId5">
              <a:alphaModFix/>
            </a:blip>
            <a:srcRect b="26242" l="10612" r="8634" t="26099"/>
            <a:stretch/>
          </p:blipFill>
          <p:spPr>
            <a:xfrm>
              <a:off x="6876256" y="210075"/>
              <a:ext cx="2082576" cy="418008"/>
            </a:xfrm>
            <a:prstGeom prst="rect">
              <a:avLst/>
            </a:prstGeom>
            <a:noFill/>
            <a:ln>
              <a:noFill/>
            </a:ln>
          </p:spPr>
        </p:pic>
      </p:grpSp>
      <p:pic>
        <p:nvPicPr>
          <p:cNvPr descr="Z:\Service_Expertise\Projets\Projets européens\[Europe Creative] FRAME\FRAME 2017\2. Communication\Logos\LogoFRAME\FRAME_final\FRAME_final\FRAME_white_02.png" id="62" name="Shape 62"/>
          <p:cNvPicPr preferRelativeResize="0"/>
          <p:nvPr/>
        </p:nvPicPr>
        <p:blipFill rotWithShape="1">
          <a:blip r:embed="rId6">
            <a:alphaModFix/>
          </a:blip>
          <a:srcRect b="0" l="0" r="0" t="0"/>
          <a:stretch/>
        </p:blipFill>
        <p:spPr>
          <a:xfrm>
            <a:off x="-757238" y="3292475"/>
            <a:ext cx="4349751" cy="3074988"/>
          </a:xfrm>
          <a:prstGeom prst="rect">
            <a:avLst/>
          </a:prstGeom>
          <a:noFill/>
          <a:ln>
            <a:noFill/>
          </a:ln>
        </p:spPr>
      </p:pic>
      <p:sp>
        <p:nvSpPr>
          <p:cNvPr id="63" name="Shape 63"/>
          <p:cNvSpPr txBox="1"/>
          <p:nvPr/>
        </p:nvSpPr>
        <p:spPr>
          <a:xfrm>
            <a:off x="903288" y="1352550"/>
            <a:ext cx="7337425" cy="123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fr" sz="2000" u="none" cap="none" strike="noStrike">
                <a:solidFill>
                  <a:schemeClr val="dk1"/>
                </a:solidFill>
                <a:latin typeface="Verdana"/>
                <a:ea typeface="Verdana"/>
                <a:cs typeface="Verdana"/>
                <a:sym typeface="Verdana"/>
              </a:rPr>
              <a:t>Future for Restoration of Audiovisual Memory in Europe</a:t>
            </a:r>
            <a:endParaRPr/>
          </a:p>
          <a:p>
            <a:pPr indent="0" lvl="0" marL="0" marR="0" rtl="0" algn="ctr">
              <a:spcBef>
                <a:spcPts val="0"/>
              </a:spcBef>
              <a:spcAft>
                <a:spcPts val="0"/>
              </a:spcAft>
              <a:buNone/>
            </a:pPr>
            <a:r>
              <a:t/>
            </a:r>
            <a:endParaRPr b="0" i="0" sz="2000" u="none" cap="none" strike="noStrike">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b="0" i="0" lang="fr" sz="2000" u="none" cap="none" strike="noStrike">
                <a:solidFill>
                  <a:schemeClr val="dk1"/>
                </a:solidFill>
                <a:latin typeface="Verdana"/>
                <a:ea typeface="Verdana"/>
                <a:cs typeface="Verdana"/>
                <a:sym typeface="Verdana"/>
              </a:rPr>
              <a:t>Preservation and management of audiovisual media</a:t>
            </a:r>
            <a:endParaRPr/>
          </a:p>
          <a:p>
            <a:pPr indent="0" lvl="0" marL="0" marR="0" rtl="0" algn="ctr">
              <a:spcBef>
                <a:spcPts val="0"/>
              </a:spcBef>
              <a:spcAft>
                <a:spcPts val="0"/>
              </a:spcAft>
              <a:buNone/>
            </a:pPr>
            <a:r>
              <a:rPr b="0" i="0" lang="fr" sz="1400" u="none" cap="none" strike="noStrike">
                <a:solidFill>
                  <a:schemeClr val="dk1"/>
                </a:solidFill>
                <a:latin typeface="Verdana"/>
                <a:ea typeface="Verdana"/>
                <a:cs typeface="Verdana"/>
                <a:sym typeface="Verdana"/>
              </a:rPr>
              <a:t>June 19 – 23 </a:t>
            </a:r>
            <a:endParaRPr/>
          </a:p>
        </p:txBody>
      </p:sp>
      <p:sp>
        <p:nvSpPr>
          <p:cNvPr id="64" name="Shape 64"/>
          <p:cNvSpPr txBox="1"/>
          <p:nvPr>
            <p:ph type="ctrTitle"/>
          </p:nvPr>
        </p:nvSpPr>
        <p:spPr>
          <a:xfrm>
            <a:off x="611560" y="4189958"/>
            <a:ext cx="8280400" cy="226219"/>
          </a:xfrm>
          <a:prstGeom prst="rect">
            <a:avLst/>
          </a:prstGeom>
          <a:noFill/>
          <a:ln>
            <a:noFill/>
          </a:ln>
        </p:spPr>
        <p:txBody>
          <a:bodyPr anchorCtr="0" anchor="ctr" bIns="0" lIns="0" spcFirstLastPara="1" rIns="0" wrap="square" tIns="0"/>
          <a:lstStyle>
            <a:lvl1pPr lvl="0" marR="0" rtl="0" algn="r">
              <a:lnSpc>
                <a:spcPct val="100000"/>
              </a:lnSpc>
              <a:spcBef>
                <a:spcPts val="0"/>
              </a:spcBef>
              <a:spcAft>
                <a:spcPts val="0"/>
              </a:spcAft>
              <a:buSzPts val="1400"/>
              <a:buNone/>
              <a:defRPr b="0" i="0" sz="2200" u="none" cap="none" strike="noStrike">
                <a:solidFill>
                  <a:srgbClr val="FFFFFF"/>
                </a:solidFill>
                <a:latin typeface="Georgia"/>
                <a:ea typeface="Georgia"/>
                <a:cs typeface="Georgia"/>
                <a:sym typeface="Georgia"/>
              </a:defRPr>
            </a:lvl1pPr>
            <a:lvl2pPr lvl="1"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2pPr>
            <a:lvl3pPr lvl="2"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3pPr>
            <a:lvl4pPr lvl="3"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4pPr>
            <a:lvl5pPr lvl="4"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5pPr>
            <a:lvl6pPr lvl="5"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6pPr>
            <a:lvl7pPr lvl="6"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7pPr>
            <a:lvl8pPr lvl="7"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8pPr>
            <a:lvl9pPr lvl="8"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9pPr>
          </a:lstStyle>
          <a:p/>
        </p:txBody>
      </p:sp>
      <p:sp>
        <p:nvSpPr>
          <p:cNvPr id="65" name="Shape 65"/>
          <p:cNvSpPr txBox="1"/>
          <p:nvPr>
            <p:ph idx="1" type="body"/>
          </p:nvPr>
        </p:nvSpPr>
        <p:spPr>
          <a:xfrm>
            <a:off x="542925" y="4551585"/>
            <a:ext cx="8353425" cy="252413"/>
          </a:xfrm>
          <a:prstGeom prst="rect">
            <a:avLst/>
          </a:prstGeom>
          <a:noFill/>
          <a:ln>
            <a:noFill/>
          </a:ln>
        </p:spPr>
        <p:txBody>
          <a:bodyPr anchorCtr="0" anchor="b" bIns="0" lIns="0" spcFirstLastPara="1" rIns="0" wrap="square" tIns="0"/>
          <a:lstStyle>
            <a:lvl1pPr indent="-228600" lvl="0" marL="457200" marR="0" rtl="0" algn="r">
              <a:spcBef>
                <a:spcPts val="280"/>
              </a:spcBef>
              <a:spcAft>
                <a:spcPts val="0"/>
              </a:spcAft>
              <a:buSzPts val="1400"/>
              <a:buNone/>
              <a:defRPr b="0" i="0" sz="1400" u="none" cap="none" strike="noStrike">
                <a:solidFill>
                  <a:srgbClr val="FFFFFF"/>
                </a:solidFill>
                <a:latin typeface="Georgia"/>
                <a:ea typeface="Georgia"/>
                <a:cs typeface="Georgia"/>
                <a:sym typeface="Georgia"/>
              </a:defRPr>
            </a:lvl1pPr>
            <a:lvl2pPr indent="-228600" lvl="1" marL="914400" marR="0" rtl="0" algn="l">
              <a:lnSpc>
                <a:spcPct val="90000"/>
              </a:lnSpc>
              <a:spcBef>
                <a:spcPts val="340"/>
              </a:spcBef>
              <a:spcAft>
                <a:spcPts val="0"/>
              </a:spcAft>
              <a:buSzPts val="1400"/>
              <a:buNone/>
              <a:defRPr b="1" i="0" sz="1700" u="none" cap="none" strike="noStrike">
                <a:solidFill>
                  <a:schemeClr val="dk1"/>
                </a:solidFill>
                <a:latin typeface="Calibri"/>
                <a:ea typeface="Calibri"/>
                <a:cs typeface="Calibri"/>
                <a:sym typeface="Calibri"/>
              </a:defRPr>
            </a:lvl2pPr>
            <a:lvl3pPr indent="-323850" lvl="2" marL="1371600" marR="0" rtl="0" algn="l">
              <a:spcBef>
                <a:spcPts val="300"/>
              </a:spcBef>
              <a:spcAft>
                <a:spcPts val="0"/>
              </a:spcAft>
              <a:buClr>
                <a:schemeClr val="accent1"/>
              </a:buClr>
              <a:buSzPts val="1500"/>
              <a:buFont typeface="Calibri"/>
              <a:buChar char="&gt;"/>
              <a:defRPr b="0" i="0" sz="1500" u="none" cap="none" strike="noStrike">
                <a:solidFill>
                  <a:schemeClr val="dk1"/>
                </a:solidFill>
                <a:latin typeface="Calibri"/>
                <a:ea typeface="Calibri"/>
                <a:cs typeface="Calibri"/>
                <a:sym typeface="Calibri"/>
              </a:defRPr>
            </a:lvl3pPr>
            <a:lvl4pPr indent="-304800" lvl="3" marL="1828800" marR="0" rtl="0" algn="l">
              <a:spcBef>
                <a:spcPts val="240"/>
              </a:spcBef>
              <a:spcAft>
                <a:spcPts val="0"/>
              </a:spcAft>
              <a:buClr>
                <a:schemeClr val="accent1"/>
              </a:buClr>
              <a:buSzPts val="1200"/>
              <a:buFont typeface="Calibri"/>
              <a:buChar char="&gt;"/>
              <a:defRPr b="0" i="0" sz="1200" u="none" cap="none" strike="noStrike">
                <a:solidFill>
                  <a:schemeClr val="dk1"/>
                </a:solidFill>
                <a:latin typeface="Calibri"/>
                <a:ea typeface="Calibri"/>
                <a:cs typeface="Calibri"/>
                <a:sym typeface="Calibri"/>
              </a:defRPr>
            </a:lvl4pPr>
            <a:lvl5pPr indent="-228600" lvl="4" marL="2286000" marR="0" rtl="0" algn="l">
              <a:spcBef>
                <a:spcPts val="240"/>
              </a:spcBef>
              <a:spcAft>
                <a:spcPts val="0"/>
              </a:spcAft>
              <a:buSzPts val="1400"/>
              <a:buNone/>
              <a:defRPr b="0" i="0" sz="1200" u="none" cap="none" strike="noStrike">
                <a:solidFill>
                  <a:schemeClr val="accent2"/>
                </a:solidFill>
                <a:latin typeface="Calibri"/>
                <a:ea typeface="Calibri"/>
                <a:cs typeface="Calibri"/>
                <a:sym typeface="Calibri"/>
              </a:defRPr>
            </a:lvl5pPr>
            <a:lvl6pPr indent="-228600" lvl="5" marL="27432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6pPr>
            <a:lvl7pPr indent="-228600" lvl="6" marL="32004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7pPr>
            <a:lvl8pPr indent="-228600" lvl="7" marL="36576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8pPr>
            <a:lvl9pPr indent="-228600" lvl="8" marL="41148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 title" showMasterSp="0">
  <p:cSld name="Inter title">
    <p:spTree>
      <p:nvGrpSpPr>
        <p:cNvPr id="66" name="Shape 66"/>
        <p:cNvGrpSpPr/>
        <p:nvPr/>
      </p:nvGrpSpPr>
      <p:grpSpPr>
        <a:xfrm>
          <a:off x="0" y="0"/>
          <a:ext cx="0" cy="0"/>
          <a:chOff x="0" y="0"/>
          <a:chExt cx="0" cy="0"/>
        </a:xfrm>
      </p:grpSpPr>
      <p:sp>
        <p:nvSpPr>
          <p:cNvPr id="67" name="Shape 67"/>
          <p:cNvSpPr/>
          <p:nvPr/>
        </p:nvSpPr>
        <p:spPr>
          <a:xfrm>
            <a:off x="0" y="4156075"/>
            <a:ext cx="9144000" cy="6477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Trebuchet MS"/>
              <a:ea typeface="Trebuchet MS"/>
              <a:cs typeface="Trebuchet MS"/>
              <a:sym typeface="Trebuchet MS"/>
            </a:endParaRPr>
          </a:p>
        </p:txBody>
      </p:sp>
      <p:pic>
        <p:nvPicPr>
          <p:cNvPr descr="Z:\Service_Expertise\Projets\Projets européens\[Europe Creative] FRAME\FRAME 2017\2. Communication\Logos\LogoFRAME\FRAME_final\FRAME_final\FRAME_white_02.png" id="68" name="Shape 68"/>
          <p:cNvPicPr preferRelativeResize="0"/>
          <p:nvPr/>
        </p:nvPicPr>
        <p:blipFill rotWithShape="1">
          <a:blip r:embed="rId2">
            <a:alphaModFix/>
          </a:blip>
          <a:srcRect b="0" l="0" r="0" t="0"/>
          <a:stretch/>
        </p:blipFill>
        <p:spPr>
          <a:xfrm>
            <a:off x="-757238" y="3292475"/>
            <a:ext cx="4349751" cy="3074988"/>
          </a:xfrm>
          <a:prstGeom prst="rect">
            <a:avLst/>
          </a:prstGeom>
          <a:noFill/>
          <a:ln>
            <a:noFill/>
          </a:ln>
        </p:spPr>
      </p:pic>
      <p:sp>
        <p:nvSpPr>
          <p:cNvPr id="69" name="Shape 69"/>
          <p:cNvSpPr txBox="1"/>
          <p:nvPr>
            <p:ph type="ctrTitle"/>
          </p:nvPr>
        </p:nvSpPr>
        <p:spPr>
          <a:xfrm>
            <a:off x="431800" y="4345805"/>
            <a:ext cx="8280400" cy="226219"/>
          </a:xfrm>
          <a:prstGeom prst="rect">
            <a:avLst/>
          </a:prstGeom>
          <a:noFill/>
          <a:ln>
            <a:noFill/>
          </a:ln>
        </p:spPr>
        <p:txBody>
          <a:bodyPr anchorCtr="0" anchor="ctr" bIns="0" lIns="0" spcFirstLastPara="1" rIns="0" wrap="square" tIns="0"/>
          <a:lstStyle>
            <a:lvl1pPr lvl="0" marR="0" rtl="0" algn="r">
              <a:lnSpc>
                <a:spcPct val="90000"/>
              </a:lnSpc>
              <a:spcBef>
                <a:spcPts val="0"/>
              </a:spcBef>
              <a:spcAft>
                <a:spcPts val="0"/>
              </a:spcAft>
              <a:buSzPts val="1400"/>
              <a:buNone/>
              <a:defRPr b="0" i="0" sz="2200" u="none" cap="none" strike="noStrike">
                <a:solidFill>
                  <a:srgbClr val="FFFFFF"/>
                </a:solidFill>
                <a:latin typeface="Georgia"/>
                <a:ea typeface="Georgia"/>
                <a:cs typeface="Georgia"/>
                <a:sym typeface="Georgia"/>
              </a:defRPr>
            </a:lvl1pPr>
            <a:lvl2pPr lvl="1"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2pPr>
            <a:lvl3pPr lvl="2"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3pPr>
            <a:lvl4pPr lvl="3"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4pPr>
            <a:lvl5pPr lvl="4"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5pPr>
            <a:lvl6pPr lvl="5"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6pPr>
            <a:lvl7pPr lvl="6"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7pPr>
            <a:lvl8pPr lvl="7"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8pPr>
            <a:lvl9pPr lvl="8"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9pPr>
          </a:lstStyle>
          <a:p/>
        </p:txBody>
      </p:sp>
      <p:sp>
        <p:nvSpPr>
          <p:cNvPr id="70" name="Shape 70"/>
          <p:cNvSpPr txBox="1"/>
          <p:nvPr>
            <p:ph idx="1" type="body"/>
          </p:nvPr>
        </p:nvSpPr>
        <p:spPr>
          <a:xfrm>
            <a:off x="1042988" y="555625"/>
            <a:ext cx="6985000" cy="2663825"/>
          </a:xfrm>
          <a:prstGeom prst="rect">
            <a:avLst/>
          </a:prstGeom>
          <a:noFill/>
          <a:ln>
            <a:noFill/>
          </a:ln>
        </p:spPr>
        <p:txBody>
          <a:bodyPr anchorCtr="0" anchor="ctr" bIns="0" lIns="0" spcFirstLastPara="1" rIns="0" wrap="square" tIns="0"/>
          <a:lstStyle>
            <a:lvl1pPr indent="-228600" lvl="0" marL="457200" marR="0" rtl="0" algn="ctr">
              <a:spcBef>
                <a:spcPts val="640"/>
              </a:spcBef>
              <a:spcAft>
                <a:spcPts val="0"/>
              </a:spcAft>
              <a:buSzPts val="1400"/>
              <a:buNone/>
              <a:defRPr b="0" i="0" sz="3200" u="none" cap="none" strike="noStrike">
                <a:solidFill>
                  <a:schemeClr val="dk1"/>
                </a:solidFill>
                <a:latin typeface="Calibri"/>
                <a:ea typeface="Calibri"/>
                <a:cs typeface="Calibri"/>
                <a:sym typeface="Calibri"/>
              </a:defRPr>
            </a:lvl1pPr>
            <a:lvl2pPr indent="-228600" lvl="1" marL="914400" marR="0" rtl="0" algn="ctr">
              <a:lnSpc>
                <a:spcPct val="90000"/>
              </a:lnSpc>
              <a:spcBef>
                <a:spcPts val="340"/>
              </a:spcBef>
              <a:spcAft>
                <a:spcPts val="0"/>
              </a:spcAft>
              <a:buSzPts val="1400"/>
              <a:buNone/>
              <a:defRPr b="0" i="0" sz="1700" u="none" cap="none" strike="noStrike">
                <a:solidFill>
                  <a:schemeClr val="dk1"/>
                </a:solidFill>
                <a:latin typeface="Calibri"/>
                <a:ea typeface="Calibri"/>
                <a:cs typeface="Calibri"/>
                <a:sym typeface="Calibri"/>
              </a:defRPr>
            </a:lvl2pPr>
            <a:lvl3pPr indent="-323850" lvl="2" marL="1371600" marR="0" rtl="0" algn="ctr">
              <a:spcBef>
                <a:spcPts val="300"/>
              </a:spcBef>
              <a:spcAft>
                <a:spcPts val="0"/>
              </a:spcAft>
              <a:buClr>
                <a:schemeClr val="accent1"/>
              </a:buClr>
              <a:buSzPts val="1500"/>
              <a:buFont typeface="Calibri"/>
              <a:buChar char="&gt;"/>
              <a:defRPr b="0" i="0" sz="1500" u="none" cap="none" strike="noStrike">
                <a:solidFill>
                  <a:schemeClr val="dk1"/>
                </a:solidFill>
                <a:latin typeface="Calibri"/>
                <a:ea typeface="Calibri"/>
                <a:cs typeface="Calibri"/>
                <a:sym typeface="Calibri"/>
              </a:defRPr>
            </a:lvl3pPr>
            <a:lvl4pPr indent="-304800" lvl="3" marL="1828800" marR="0" rtl="0" algn="ctr">
              <a:spcBef>
                <a:spcPts val="240"/>
              </a:spcBef>
              <a:spcAft>
                <a:spcPts val="0"/>
              </a:spcAft>
              <a:buClr>
                <a:schemeClr val="accent1"/>
              </a:buClr>
              <a:buSzPts val="1200"/>
              <a:buFont typeface="Calibri"/>
              <a:buChar char="&gt;"/>
              <a:defRPr b="0" i="0" sz="1200" u="none" cap="none" strike="noStrike">
                <a:solidFill>
                  <a:schemeClr val="dk1"/>
                </a:solidFill>
                <a:latin typeface="Calibri"/>
                <a:ea typeface="Calibri"/>
                <a:cs typeface="Calibri"/>
                <a:sym typeface="Calibri"/>
              </a:defRPr>
            </a:lvl4pPr>
            <a:lvl5pPr indent="-228600" lvl="4" marL="2286000" marR="0" rtl="0" algn="ctr">
              <a:spcBef>
                <a:spcPts val="24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6pPr>
            <a:lvl7pPr indent="-228600" lvl="6" marL="32004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7pPr>
            <a:lvl8pPr indent="-228600" lvl="7" marL="36576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8pPr>
            <a:lvl9pPr indent="-228600" lvl="8" marL="41148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obj">
  <p:cSld name="OBJECT">
    <p:spTree>
      <p:nvGrpSpPr>
        <p:cNvPr id="71" name="Shape 71"/>
        <p:cNvGrpSpPr/>
        <p:nvPr/>
      </p:nvGrpSpPr>
      <p:grpSpPr>
        <a:xfrm>
          <a:off x="0" y="0"/>
          <a:ext cx="0" cy="0"/>
          <a:chOff x="0" y="0"/>
          <a:chExt cx="0" cy="0"/>
        </a:xfrm>
      </p:grpSpPr>
      <p:sp>
        <p:nvSpPr>
          <p:cNvPr id="72" name="Shape 72"/>
          <p:cNvSpPr txBox="1"/>
          <p:nvPr>
            <p:ph type="title"/>
          </p:nvPr>
        </p:nvSpPr>
        <p:spPr>
          <a:xfrm>
            <a:off x="431800" y="219075"/>
            <a:ext cx="8277225" cy="438150"/>
          </a:xfrm>
          <a:prstGeom prst="rect">
            <a:avLst/>
          </a:prstGeom>
          <a:noFill/>
          <a:ln>
            <a:noFill/>
          </a:ln>
        </p:spPr>
        <p:txBody>
          <a:bodyPr anchorCtr="0" anchor="b" bIns="0" lIns="0" spcFirstLastPara="1" rIns="0" wrap="square" tIns="0"/>
          <a:lstStyle>
            <a:lvl1pPr lvl="0"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1pPr>
            <a:lvl2pPr lvl="1"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2pPr>
            <a:lvl3pPr lvl="2"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3pPr>
            <a:lvl4pPr lvl="3"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4pPr>
            <a:lvl5pPr lvl="4"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5pPr>
            <a:lvl6pPr lvl="5"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6pPr>
            <a:lvl7pPr lvl="6"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7pPr>
            <a:lvl8pPr lvl="7"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8pPr>
            <a:lvl9pPr lvl="8"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9pPr>
          </a:lstStyle>
          <a:p/>
        </p:txBody>
      </p:sp>
      <p:sp>
        <p:nvSpPr>
          <p:cNvPr id="73" name="Shape 73"/>
          <p:cNvSpPr txBox="1"/>
          <p:nvPr>
            <p:ph idx="1" type="body"/>
          </p:nvPr>
        </p:nvSpPr>
        <p:spPr>
          <a:xfrm>
            <a:off x="431800" y="917575"/>
            <a:ext cx="8277225" cy="3311525"/>
          </a:xfrm>
          <a:prstGeom prst="rect">
            <a:avLst/>
          </a:prstGeom>
          <a:noFill/>
          <a:ln>
            <a:noFill/>
          </a:ln>
        </p:spPr>
        <p:txBody>
          <a:bodyPr anchorCtr="0" anchor="t" bIns="0" lIns="0" spcFirstLastPara="1" rIns="0" wrap="square" tIns="0"/>
          <a:lstStyle>
            <a:lvl1pPr indent="-228600" lvl="0" marL="457200" marR="0" rtl="0" algn="l">
              <a:spcBef>
                <a:spcPts val="360"/>
              </a:spcBef>
              <a:spcAft>
                <a:spcPts val="0"/>
              </a:spcAft>
              <a:buSzPts val="1400"/>
              <a:buNone/>
              <a:defRPr b="0" i="0" sz="1800" u="none" cap="none" strike="noStrike">
                <a:solidFill>
                  <a:schemeClr val="dk1"/>
                </a:solidFill>
                <a:latin typeface="Georgia"/>
                <a:ea typeface="Georgia"/>
                <a:cs typeface="Georgia"/>
                <a:sym typeface="Georgia"/>
              </a:defRPr>
            </a:lvl1pPr>
            <a:lvl2pPr indent="-228600" lvl="1" marL="914400" marR="0" rtl="0" algn="l">
              <a:lnSpc>
                <a:spcPct val="90000"/>
              </a:lnSpc>
              <a:spcBef>
                <a:spcPts val="340"/>
              </a:spcBef>
              <a:spcAft>
                <a:spcPts val="0"/>
              </a:spcAft>
              <a:buSzPts val="1400"/>
              <a:buNone/>
              <a:defRPr b="0" i="0" sz="1700" u="none" cap="none" strike="noStrike">
                <a:solidFill>
                  <a:schemeClr val="dk1"/>
                </a:solidFill>
                <a:latin typeface="Calibri"/>
                <a:ea typeface="Calibri"/>
                <a:cs typeface="Calibri"/>
                <a:sym typeface="Calibri"/>
              </a:defRPr>
            </a:lvl2pPr>
            <a:lvl3pPr indent="-323850" lvl="2" marL="1371600" marR="0" rtl="0" algn="l">
              <a:spcBef>
                <a:spcPts val="300"/>
              </a:spcBef>
              <a:spcAft>
                <a:spcPts val="0"/>
              </a:spcAft>
              <a:buClr>
                <a:schemeClr val="accent1"/>
              </a:buClr>
              <a:buSzPts val="1500"/>
              <a:buFont typeface="Calibri"/>
              <a:buChar char="&gt;"/>
              <a:defRPr b="0" i="0" sz="1500" u="none" cap="none" strike="noStrike">
                <a:solidFill>
                  <a:schemeClr val="dk1"/>
                </a:solidFill>
                <a:latin typeface="Calibri"/>
                <a:ea typeface="Calibri"/>
                <a:cs typeface="Calibri"/>
                <a:sym typeface="Calibri"/>
              </a:defRPr>
            </a:lvl3pPr>
            <a:lvl4pPr indent="-304800" lvl="3" marL="1828800" marR="0" rtl="0" algn="l">
              <a:spcBef>
                <a:spcPts val="240"/>
              </a:spcBef>
              <a:spcAft>
                <a:spcPts val="0"/>
              </a:spcAft>
              <a:buClr>
                <a:schemeClr val="accent1"/>
              </a:buClr>
              <a:buSzPts val="1200"/>
              <a:buFont typeface="Calibri"/>
              <a:buChar char="&gt;"/>
              <a:defRPr b="0" i="0" sz="1200" u="none" cap="none" strike="noStrike">
                <a:solidFill>
                  <a:schemeClr val="dk1"/>
                </a:solidFill>
                <a:latin typeface="Calibri"/>
                <a:ea typeface="Calibri"/>
                <a:cs typeface="Calibri"/>
                <a:sym typeface="Calibri"/>
              </a:defRPr>
            </a:lvl4pPr>
            <a:lvl5pPr indent="-228600" lvl="4" marL="2286000" marR="0" rtl="0" algn="l">
              <a:spcBef>
                <a:spcPts val="240"/>
              </a:spcBef>
              <a:spcAft>
                <a:spcPts val="0"/>
              </a:spcAft>
              <a:buSzPts val="1400"/>
              <a:buNone/>
              <a:defRPr b="0" i="0" sz="1200" u="none" cap="none" strike="noStrike">
                <a:solidFill>
                  <a:schemeClr val="accent2"/>
                </a:solidFill>
                <a:latin typeface="Calibri"/>
                <a:ea typeface="Calibri"/>
                <a:cs typeface="Calibri"/>
                <a:sym typeface="Calibri"/>
              </a:defRPr>
            </a:lvl5pPr>
            <a:lvl6pPr indent="-228600" lvl="5" marL="27432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6pPr>
            <a:lvl7pPr indent="-228600" lvl="6" marL="32004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7pPr>
            <a:lvl8pPr indent="-228600" lvl="7" marL="36576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8pPr>
            <a:lvl9pPr indent="-228600" lvl="8" marL="41148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9pPr>
          </a:lstStyle>
          <a:p/>
        </p:txBody>
      </p:sp>
      <p:sp>
        <p:nvSpPr>
          <p:cNvPr id="74" name="Shape 74"/>
          <p:cNvSpPr txBox="1"/>
          <p:nvPr>
            <p:ph idx="11" type="ftr"/>
          </p:nvPr>
        </p:nvSpPr>
        <p:spPr>
          <a:xfrm>
            <a:off x="5680075" y="4559300"/>
            <a:ext cx="3140075" cy="173038"/>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0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24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Trebuchet MS"/>
              <a:ea typeface="Trebuchet MS"/>
              <a:cs typeface="Trebuchet MS"/>
              <a:sym typeface="Trebuchet MS"/>
            </a:endParaRPr>
          </a:p>
        </p:txBody>
      </p:sp>
      <p:sp>
        <p:nvSpPr>
          <p:cNvPr id="52" name="Shape 52"/>
          <p:cNvSpPr txBox="1"/>
          <p:nvPr>
            <p:ph type="title"/>
          </p:nvPr>
        </p:nvSpPr>
        <p:spPr>
          <a:xfrm>
            <a:off x="431800" y="219075"/>
            <a:ext cx="8277225" cy="438150"/>
          </a:xfrm>
          <a:prstGeom prst="rect">
            <a:avLst/>
          </a:prstGeom>
          <a:noFill/>
          <a:ln>
            <a:noFill/>
          </a:ln>
        </p:spPr>
        <p:txBody>
          <a:bodyPr anchorCtr="0" anchor="b" bIns="0" lIns="0" spcFirstLastPara="1" rIns="0" wrap="square" tIns="0"/>
          <a:lstStyle>
            <a:lvl1pPr lvl="0"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1pPr>
            <a:lvl2pPr lvl="1"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2pPr>
            <a:lvl3pPr lvl="2"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3pPr>
            <a:lvl4pPr lvl="3"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4pPr>
            <a:lvl5pPr lvl="4"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5pPr>
            <a:lvl6pPr lvl="5"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6pPr>
            <a:lvl7pPr lvl="6"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7pPr>
            <a:lvl8pPr lvl="7"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8pPr>
            <a:lvl9pPr lvl="8" marR="0" rtl="0" algn="l">
              <a:lnSpc>
                <a:spcPct val="90000"/>
              </a:lnSpc>
              <a:spcBef>
                <a:spcPts val="0"/>
              </a:spcBef>
              <a:spcAft>
                <a:spcPts val="0"/>
              </a:spcAft>
              <a:buSzPts val="1400"/>
              <a:buNone/>
              <a:defRPr b="0" i="0" sz="2200" u="none" cap="none" strike="noStrike">
                <a:solidFill>
                  <a:schemeClr val="accent1"/>
                </a:solidFill>
                <a:latin typeface="Georgia"/>
                <a:ea typeface="Georgia"/>
                <a:cs typeface="Georgia"/>
                <a:sym typeface="Georgia"/>
              </a:defRPr>
            </a:lvl9pPr>
          </a:lstStyle>
          <a:p/>
        </p:txBody>
      </p:sp>
      <p:sp>
        <p:nvSpPr>
          <p:cNvPr id="53" name="Shape 53"/>
          <p:cNvSpPr/>
          <p:nvPr/>
        </p:nvSpPr>
        <p:spPr>
          <a:xfrm>
            <a:off x="2268538" y="4513263"/>
            <a:ext cx="6875462" cy="28733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Trebuchet MS"/>
              <a:ea typeface="Trebuchet MS"/>
              <a:cs typeface="Trebuchet MS"/>
              <a:sym typeface="Trebuchet MS"/>
            </a:endParaRPr>
          </a:p>
        </p:txBody>
      </p:sp>
      <p:sp>
        <p:nvSpPr>
          <p:cNvPr id="54" name="Shape 54"/>
          <p:cNvSpPr txBox="1"/>
          <p:nvPr>
            <p:ph idx="1" type="body"/>
          </p:nvPr>
        </p:nvSpPr>
        <p:spPr>
          <a:xfrm>
            <a:off x="431800" y="917575"/>
            <a:ext cx="8277225" cy="3311525"/>
          </a:xfrm>
          <a:prstGeom prst="rect">
            <a:avLst/>
          </a:prstGeom>
          <a:noFill/>
          <a:ln>
            <a:noFill/>
          </a:ln>
        </p:spPr>
        <p:txBody>
          <a:bodyPr anchorCtr="0" anchor="t" bIns="0" lIns="0" spcFirstLastPara="1" rIns="0" wrap="square" tIns="0"/>
          <a:lstStyle>
            <a:lvl1pPr indent="-228600" lvl="0" marL="457200" marR="0" rtl="0" algn="l">
              <a:spcBef>
                <a:spcPts val="360"/>
              </a:spcBef>
              <a:spcAft>
                <a:spcPts val="0"/>
              </a:spcAft>
              <a:buSzPts val="1400"/>
              <a:buNone/>
              <a:defRPr b="0" i="0" sz="1800" u="none" cap="none" strike="noStrike">
                <a:solidFill>
                  <a:schemeClr val="accent1"/>
                </a:solidFill>
                <a:latin typeface="Georgia"/>
                <a:ea typeface="Georgia"/>
                <a:cs typeface="Georgia"/>
                <a:sym typeface="Georgia"/>
              </a:defRPr>
            </a:lvl1pPr>
            <a:lvl2pPr indent="-228600" lvl="1" marL="914400" marR="0" rtl="0" algn="l">
              <a:lnSpc>
                <a:spcPct val="90000"/>
              </a:lnSpc>
              <a:spcBef>
                <a:spcPts val="340"/>
              </a:spcBef>
              <a:spcAft>
                <a:spcPts val="0"/>
              </a:spcAft>
              <a:buSzPts val="1400"/>
              <a:buNone/>
              <a:defRPr b="0" i="0" sz="1700" u="none" cap="none" strike="noStrike">
                <a:solidFill>
                  <a:schemeClr val="dk1"/>
                </a:solidFill>
                <a:latin typeface="Calibri"/>
                <a:ea typeface="Calibri"/>
                <a:cs typeface="Calibri"/>
                <a:sym typeface="Calibri"/>
              </a:defRPr>
            </a:lvl2pPr>
            <a:lvl3pPr indent="-323850" lvl="2" marL="1371600" marR="0" rtl="0" algn="l">
              <a:spcBef>
                <a:spcPts val="300"/>
              </a:spcBef>
              <a:spcAft>
                <a:spcPts val="0"/>
              </a:spcAft>
              <a:buClr>
                <a:schemeClr val="accent1"/>
              </a:buClr>
              <a:buSzPts val="1500"/>
              <a:buFont typeface="Calibri"/>
              <a:buChar char="&gt;"/>
              <a:defRPr b="0" i="0" sz="1500" u="none" cap="none" strike="noStrike">
                <a:solidFill>
                  <a:schemeClr val="dk1"/>
                </a:solidFill>
                <a:latin typeface="Calibri"/>
                <a:ea typeface="Calibri"/>
                <a:cs typeface="Calibri"/>
                <a:sym typeface="Calibri"/>
              </a:defRPr>
            </a:lvl3pPr>
            <a:lvl4pPr indent="-304800" lvl="3" marL="1828800" marR="0" rtl="0" algn="l">
              <a:spcBef>
                <a:spcPts val="240"/>
              </a:spcBef>
              <a:spcAft>
                <a:spcPts val="0"/>
              </a:spcAft>
              <a:buClr>
                <a:schemeClr val="accent1"/>
              </a:buClr>
              <a:buSzPts val="1200"/>
              <a:buFont typeface="Calibri"/>
              <a:buChar char="&gt;"/>
              <a:defRPr b="0" i="0" sz="1200" u="none" cap="none" strike="noStrike">
                <a:solidFill>
                  <a:schemeClr val="dk1"/>
                </a:solidFill>
                <a:latin typeface="Calibri"/>
                <a:ea typeface="Calibri"/>
                <a:cs typeface="Calibri"/>
                <a:sym typeface="Calibri"/>
              </a:defRPr>
            </a:lvl4pPr>
            <a:lvl5pPr indent="-228600" lvl="4" marL="2286000" marR="0" rtl="0" algn="l">
              <a:spcBef>
                <a:spcPts val="240"/>
              </a:spcBef>
              <a:spcAft>
                <a:spcPts val="0"/>
              </a:spcAft>
              <a:buSzPts val="1400"/>
              <a:buNone/>
              <a:defRPr b="0" i="0" sz="1200" u="none" cap="none" strike="noStrike">
                <a:solidFill>
                  <a:schemeClr val="accent2"/>
                </a:solidFill>
                <a:latin typeface="Calibri"/>
                <a:ea typeface="Calibri"/>
                <a:cs typeface="Calibri"/>
                <a:sym typeface="Calibri"/>
              </a:defRPr>
            </a:lvl5pPr>
            <a:lvl6pPr indent="-228600" lvl="5" marL="27432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6pPr>
            <a:lvl7pPr indent="-228600" lvl="6" marL="32004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7pPr>
            <a:lvl8pPr indent="-228600" lvl="7" marL="36576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8pPr>
            <a:lvl9pPr indent="-228600" lvl="8" marL="4114800" marR="0" rtl="0" algn="l">
              <a:spcBef>
                <a:spcPts val="240"/>
              </a:spcBef>
              <a:spcAft>
                <a:spcPts val="0"/>
              </a:spcAft>
              <a:buSzPts val="1400"/>
              <a:buNone/>
              <a:defRPr b="0" i="0" sz="1200" u="none" cap="none" strike="noStrike">
                <a:solidFill>
                  <a:schemeClr val="accent2"/>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hyperlink" Target="https://mediaarea.net/RAWcook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hyperlink" Target="https://mediaarea.net" TargetMode="External"/><Relationship Id="rId4" Type="http://schemas.openxmlformats.org/officeDocument/2006/relationships/hyperlink" Target="https://mediaarea.net/Ev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Shape 80"/>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pic>
        <p:nvPicPr>
          <p:cNvPr id="81" name="Shape 81"/>
          <p:cNvPicPr preferRelativeResize="0"/>
          <p:nvPr/>
        </p:nvPicPr>
        <p:blipFill>
          <a:blip r:embed="rId3">
            <a:alphaModFix/>
          </a:blip>
          <a:stretch>
            <a:fillRect/>
          </a:stretch>
        </p:blipFill>
        <p:spPr>
          <a:xfrm>
            <a:off x="1655725" y="181725"/>
            <a:ext cx="6191250" cy="533400"/>
          </a:xfrm>
          <a:prstGeom prst="rect">
            <a:avLst/>
          </a:prstGeom>
          <a:noFill/>
          <a:ln>
            <a:noFill/>
          </a:ln>
        </p:spPr>
      </p:pic>
      <p:pic>
        <p:nvPicPr>
          <p:cNvPr id="82" name="Shape 82"/>
          <p:cNvPicPr preferRelativeResize="0"/>
          <p:nvPr/>
        </p:nvPicPr>
        <p:blipFill>
          <a:blip r:embed="rId4">
            <a:alphaModFix/>
          </a:blip>
          <a:stretch>
            <a:fillRect/>
          </a:stretch>
        </p:blipFill>
        <p:spPr>
          <a:xfrm>
            <a:off x="3814648" y="2623425"/>
            <a:ext cx="1514700" cy="1514700"/>
          </a:xfrm>
          <a:prstGeom prst="rect">
            <a:avLst/>
          </a:prstGeom>
          <a:noFill/>
          <a:ln>
            <a:noFill/>
          </a:ln>
        </p:spPr>
      </p:pic>
      <p:sp>
        <p:nvSpPr>
          <p:cNvPr id="83" name="Shape 83"/>
          <p:cNvSpPr txBox="1"/>
          <p:nvPr/>
        </p:nvSpPr>
        <p:spPr>
          <a:xfrm>
            <a:off x="0" y="643575"/>
            <a:ext cx="9144000" cy="235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fr" sz="4400">
                <a:solidFill>
                  <a:schemeClr val="dk1"/>
                </a:solidFill>
                <a:latin typeface="Calibri"/>
                <a:ea typeface="Calibri"/>
                <a:cs typeface="Calibri"/>
                <a:sym typeface="Calibri"/>
              </a:rPr>
              <a:t>FRAME</a:t>
            </a:r>
            <a:endParaRPr sz="44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lang="fr" sz="2000">
                <a:solidFill>
                  <a:schemeClr val="dk1"/>
                </a:solidFill>
                <a:latin typeface="Calibri"/>
                <a:ea typeface="Calibri"/>
                <a:cs typeface="Calibri"/>
                <a:sym typeface="Calibri"/>
              </a:rPr>
              <a:t>Preservation and digitization of audiovisual media</a:t>
            </a:r>
            <a:endParaRPr sz="2000">
              <a:solidFill>
                <a:schemeClr val="dk1"/>
              </a:solidFill>
              <a:latin typeface="Calibri"/>
              <a:ea typeface="Calibri"/>
              <a:cs typeface="Calibri"/>
              <a:sym typeface="Calibri"/>
            </a:endParaRPr>
          </a:p>
          <a:p>
            <a:pPr indent="0" lvl="0" marL="0" rtl="0" algn="ctr">
              <a:lnSpc>
                <a:spcPct val="115000"/>
              </a:lnSpc>
              <a:spcBef>
                <a:spcPts val="0"/>
              </a:spcBef>
              <a:spcAft>
                <a:spcPts val="0"/>
              </a:spcAft>
              <a:buNone/>
            </a:pPr>
            <a:r>
              <a:rPr lang="fr" sz="2000">
                <a:solidFill>
                  <a:schemeClr val="dk1"/>
                </a:solidFill>
                <a:latin typeface="Calibri"/>
                <a:ea typeface="Calibri"/>
                <a:cs typeface="Calibri"/>
                <a:sym typeface="Calibri"/>
              </a:rPr>
              <a:t>June 18-22</a:t>
            </a:r>
            <a:endParaRPr sz="20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155" name="Shape 155"/>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a:t>The archival domain</a:t>
            </a:r>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Relatively small market (niche)</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Off-the-shelf products often focus on different use cases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Highly specialized demands</a:t>
            </a:r>
            <a:endParaRPr sz="1700">
              <a:latin typeface="Calibri"/>
              <a:ea typeface="Calibri"/>
              <a:cs typeface="Calibri"/>
              <a:sym typeface="Calibri"/>
            </a:endParaRPr>
          </a:p>
          <a:p>
            <a:pPr indent="455613" lvl="1" marL="1587" marR="0" rtl="0" algn="l">
              <a:lnSpc>
                <a:spcPct val="90000"/>
              </a:lnSpc>
              <a:spcBef>
                <a:spcPts val="340"/>
              </a:spcBef>
              <a:spcAft>
                <a:spcPts val="0"/>
              </a:spcAft>
              <a:buNone/>
            </a:pPr>
            <a:r>
              <a:rPr lang="fr"/>
              <a:t>High potential for vendor dependence...</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56" name="Shape 156"/>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163" name="Shape 163"/>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Proprietary tools and formats are linked to one, and only one, vendor</a:t>
            </a:r>
            <a:endParaRPr/>
          </a:p>
          <a:p>
            <a:pPr indent="0" lvl="1" marL="1587" marR="0" rtl="0" algn="l">
              <a:lnSpc>
                <a:spcPct val="90000"/>
              </a:lnSpc>
              <a:spcBef>
                <a:spcPts val="340"/>
              </a:spcBef>
              <a:spcAft>
                <a:spcPts val="0"/>
              </a:spcAft>
              <a:buNone/>
            </a:pPr>
            <a:r>
              <a:t/>
            </a:r>
            <a:endParaRPr/>
          </a:p>
          <a:p>
            <a:pPr indent="0" lvl="1" marL="1587" marR="0" rtl="0" algn="l">
              <a:lnSpc>
                <a:spcPct val="90000"/>
              </a:lnSpc>
              <a:spcBef>
                <a:spcPts val="340"/>
              </a:spcBef>
              <a:spcAft>
                <a:spcPts val="0"/>
              </a:spcAft>
              <a:buNone/>
            </a:pPr>
            <a:r>
              <a:rPr lang="fr"/>
              <a:t>If vendor disappears, it is impossible to get bug fixes</a:t>
            </a:r>
            <a:endParaRPr/>
          </a:p>
          <a:p>
            <a:pPr indent="0" lvl="1" marL="1587" marR="0" rtl="0" algn="l">
              <a:lnSpc>
                <a:spcPct val="90000"/>
              </a:lnSpc>
              <a:spcBef>
                <a:spcPts val="340"/>
              </a:spcBef>
              <a:spcAft>
                <a:spcPts val="0"/>
              </a:spcAft>
              <a:buNone/>
            </a:pPr>
            <a:r>
              <a:rPr lang="fr"/>
              <a:t>Without source code, you can not adapt yourself to new platforms: are you sure you’ll be able to run the software in 100 years? </a:t>
            </a:r>
            <a:endParaRPr/>
          </a:p>
          <a:p>
            <a:pPr indent="0" lvl="1" marL="1587" marR="0" rtl="0" algn="l">
              <a:lnSpc>
                <a:spcPct val="90000"/>
              </a:lnSpc>
              <a:spcBef>
                <a:spcPts val="340"/>
              </a:spcBef>
              <a:spcAft>
                <a:spcPts val="0"/>
              </a:spcAft>
              <a:buNone/>
            </a:pPr>
            <a:r>
              <a:rPr lang="fr"/>
              <a:t>Vendor decides on the new features</a:t>
            </a:r>
            <a:br>
              <a:rPr lang="fr"/>
            </a:br>
            <a:r>
              <a:rPr lang="fr"/>
              <a:t>Are you big enough for making the vendor develop your prefered feature?</a:t>
            </a:r>
            <a:endParaRPr/>
          </a:p>
          <a:p>
            <a:pPr indent="455613"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64" name="Shape 164"/>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171" name="Shape 171"/>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The four freedoms of open source (a.k.a. free software)</a:t>
            </a:r>
            <a:endParaRPr/>
          </a:p>
          <a:p>
            <a:pPr indent="0" lvl="1" marL="1587" marR="0" rtl="0" algn="l">
              <a:lnSpc>
                <a:spcPct val="90000"/>
              </a:lnSpc>
              <a:spcBef>
                <a:spcPts val="340"/>
              </a:spcBef>
              <a:spcAft>
                <a:spcPts val="0"/>
              </a:spcAft>
              <a:buNone/>
            </a:pPr>
            <a:r>
              <a:t/>
            </a:r>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The freedom to run the program as you wish, for any purpose</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The freedom to study how the program works, and change it so it does your computing as you wish</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The freedom to redistribute copies so you can help your neighbor</a:t>
            </a:r>
            <a:endParaRPr sz="1700">
              <a:latin typeface="Calibri"/>
              <a:ea typeface="Calibri"/>
              <a:cs typeface="Calibri"/>
              <a:sym typeface="Calibri"/>
            </a:endParaRPr>
          </a:p>
          <a:p>
            <a:pPr indent="0" lvl="1" marL="1587" marR="0" rtl="0" algn="l">
              <a:lnSpc>
                <a:spcPct val="90000"/>
              </a:lnSpc>
              <a:spcBef>
                <a:spcPts val="340"/>
              </a:spcBef>
              <a:spcAft>
                <a:spcPts val="0"/>
              </a:spcAft>
              <a:buNone/>
            </a:pPr>
            <a:r>
              <a:rPr lang="fr"/>
              <a:t>The freedom to distribute copies of your modified versions to others</a:t>
            </a:r>
            <a:endParaRPr/>
          </a:p>
          <a:p>
            <a:pPr indent="455613"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72" name="Shape 172"/>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179" name="Shape 179"/>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80" name="Shape 180"/>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
        <p:nvSpPr>
          <p:cNvPr id="181" name="Shape 181"/>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You are no more tied to only one vendor</a:t>
            </a:r>
            <a:endParaRPr/>
          </a:p>
          <a:p>
            <a:pPr indent="0" lvl="1" marL="1587" marR="0" rtl="0" algn="l">
              <a:lnSpc>
                <a:spcPct val="90000"/>
              </a:lnSpc>
              <a:spcBef>
                <a:spcPts val="340"/>
              </a:spcBef>
              <a:spcAft>
                <a:spcPts val="0"/>
              </a:spcAft>
              <a:buNone/>
            </a:pPr>
            <a:r>
              <a:t/>
            </a:r>
            <a:endParaRPr/>
          </a:p>
          <a:p>
            <a:pPr indent="0" lvl="1" marL="1587" marR="0" rtl="0" algn="l">
              <a:lnSpc>
                <a:spcPct val="90000"/>
              </a:lnSpc>
              <a:spcBef>
                <a:spcPts val="340"/>
              </a:spcBef>
              <a:spcAft>
                <a:spcPts val="0"/>
              </a:spcAft>
              <a:buNone/>
            </a:pPr>
            <a:r>
              <a:rPr lang="fr"/>
              <a:t>YOU decide of the new features</a:t>
            </a:r>
            <a:endParaRPr/>
          </a:p>
          <a:p>
            <a:pPr indent="0" lvl="1" marL="1587" marR="0" rtl="0" algn="l">
              <a:lnSpc>
                <a:spcPct val="90000"/>
              </a:lnSpc>
              <a:spcBef>
                <a:spcPts val="340"/>
              </a:spcBef>
              <a:spcAft>
                <a:spcPts val="0"/>
              </a:spcAft>
              <a:buNone/>
            </a:pPr>
            <a:r>
              <a:rPr lang="fr"/>
              <a:t>If you don’t like anymore what your supplier does, just change, YOU decide</a:t>
            </a:r>
            <a:endParaRPr/>
          </a:p>
          <a:p>
            <a:pPr indent="0" lvl="1" marL="1587" marR="0" rtl="0" algn="l">
              <a:lnSpc>
                <a:spcPct val="90000"/>
              </a:lnSpc>
              <a:spcBef>
                <a:spcPts val="340"/>
              </a:spcBef>
              <a:spcAft>
                <a:spcPts val="0"/>
              </a:spcAft>
              <a:buNone/>
            </a:pPr>
            <a:r>
              <a:t/>
            </a:r>
            <a:endParaRPr/>
          </a:p>
          <a:p>
            <a:pPr indent="0" lvl="1" marL="1587" marR="0" rtl="0" algn="l">
              <a:lnSpc>
                <a:spcPct val="90000"/>
              </a:lnSpc>
              <a:spcBef>
                <a:spcPts val="340"/>
              </a:spcBef>
              <a:spcAft>
                <a:spcPts val="0"/>
              </a:spcAft>
              <a:buNone/>
            </a:pPr>
            <a:r>
              <a:rPr lang="fr"/>
              <a:t>For small project, usually one developer, but YOU can fork if it does not go as you want.</a:t>
            </a:r>
            <a:endParaRPr/>
          </a:p>
          <a:p>
            <a:pPr indent="0" lvl="1" marL="1587" marR="0" rtl="0" algn="l">
              <a:lnSpc>
                <a:spcPct val="90000"/>
              </a:lnSpc>
              <a:spcBef>
                <a:spcPts val="340"/>
              </a:spcBef>
              <a:spcAft>
                <a:spcPts val="0"/>
              </a:spcAft>
              <a:buNone/>
            </a:pPr>
            <a:r>
              <a:t/>
            </a:r>
            <a:endParaRPr/>
          </a:p>
          <a:p>
            <a:pPr indent="0" lvl="1" marL="1587" marR="0" rtl="0" algn="l">
              <a:lnSpc>
                <a:spcPct val="90000"/>
              </a:lnSpc>
              <a:spcBef>
                <a:spcPts val="340"/>
              </a:spcBef>
              <a:spcAft>
                <a:spcPts val="0"/>
              </a:spcAft>
              <a:buNone/>
            </a:pPr>
            <a:r>
              <a:rPr lang="fr"/>
              <a:t>For bigger projects, YOU may decide between different </a:t>
            </a:r>
            <a:r>
              <a:rPr lang="fr"/>
              <a:t>competitors</a:t>
            </a:r>
            <a:r>
              <a:rPr lang="fr"/>
              <a:t> for new development or support.</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188" name="Shape 188"/>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sz="1800">
                <a:latin typeface="Georgia"/>
                <a:ea typeface="Georgia"/>
                <a:cs typeface="Georgia"/>
                <a:sym typeface="Georgia"/>
              </a:rPr>
              <a:t>Reusability of existing solutions</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Free choice of (local) support/suppliers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No black-box</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Common tools/codebase = larger userbase</a:t>
            </a:r>
            <a:endParaRPr sz="1700">
              <a:latin typeface="Calibri"/>
              <a:ea typeface="Calibri"/>
              <a:cs typeface="Calibri"/>
              <a:sym typeface="Calibri"/>
            </a:endParaRPr>
          </a:p>
          <a:p>
            <a:pPr indent="455613" lvl="1" marL="1587" marR="0" rtl="0" algn="l">
              <a:lnSpc>
                <a:spcPct val="90000"/>
              </a:lnSpc>
              <a:spcBef>
                <a:spcPts val="340"/>
              </a:spcBef>
              <a:spcAft>
                <a:spcPts val="0"/>
              </a:spcAft>
              <a:buNone/>
            </a:pPr>
            <a:r>
              <a:rPr lang="fr"/>
              <a:t>Less "forced" upgrades</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89" name="Shape 189"/>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196" name="Shape 196"/>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a:t>Benefits of p</a:t>
            </a:r>
            <a:r>
              <a:rPr lang="fr" sz="1800">
                <a:latin typeface="Georgia"/>
                <a:ea typeface="Georgia"/>
                <a:cs typeface="Georgia"/>
                <a:sym typeface="Georgia"/>
              </a:rPr>
              <a:t>aying for </a:t>
            </a:r>
            <a:r>
              <a:rPr lang="fr"/>
              <a:t>open source</a:t>
            </a:r>
            <a:r>
              <a:rPr lang="fr" sz="1800">
                <a:latin typeface="Georgia"/>
                <a:ea typeface="Georgia"/>
                <a:cs typeface="Georgia"/>
                <a:sym typeface="Georgia"/>
              </a:rPr>
              <a:t> </a:t>
            </a:r>
            <a:r>
              <a:rPr lang="fr"/>
              <a:t>s</a:t>
            </a:r>
            <a:r>
              <a:rPr lang="fr" sz="1800">
                <a:latin typeface="Georgia"/>
                <a:ea typeface="Georgia"/>
                <a:cs typeface="Georgia"/>
                <a:sym typeface="Georgia"/>
              </a:rPr>
              <a:t>oftware</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Better support/updates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Pooling resources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Designed for your use-cases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Overall better cost-effectiveness</a:t>
            </a:r>
            <a:endParaRPr sz="1700">
              <a:latin typeface="Calibri"/>
              <a:ea typeface="Calibri"/>
              <a:cs typeface="Calibri"/>
              <a:sym typeface="Calibri"/>
            </a:endParaRPr>
          </a:p>
          <a:p>
            <a:pPr indent="455613" lvl="1" marL="1587" marR="0" rtl="0" algn="l">
              <a:lnSpc>
                <a:spcPct val="90000"/>
              </a:lnSpc>
              <a:spcBef>
                <a:spcPts val="340"/>
              </a:spcBef>
              <a:spcAft>
                <a:spcPts val="0"/>
              </a:spcAft>
              <a:buNone/>
            </a:pPr>
            <a:r>
              <a:rPr lang="fr"/>
              <a:t>Public money = public solution?</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97" name="Shape 197"/>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204" name="Shape 204"/>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a:t>Open source does not mean lack of p</a:t>
            </a:r>
            <a:r>
              <a:rPr lang="fr" sz="1800">
                <a:latin typeface="Georgia"/>
                <a:ea typeface="Georgia"/>
                <a:cs typeface="Georgia"/>
                <a:sym typeface="Georgia"/>
              </a:rPr>
              <a:t>rofessional support:</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Support contracts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Paid installation/integration</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Hire developers</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a:latin typeface="Arial"/>
                <a:ea typeface="Arial"/>
                <a:cs typeface="Arial"/>
                <a:sym typeface="Arial"/>
              </a:rPr>
              <a:t>Non-financial contributions:</a:t>
            </a:r>
            <a:endParaRPr>
              <a:latin typeface="Arial"/>
              <a:ea typeface="Arial"/>
              <a:cs typeface="Arial"/>
              <a:sym typeface="Arial"/>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Documentation</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Testing / bug-reports</a:t>
            </a:r>
            <a:endParaRPr sz="1700">
              <a:latin typeface="Calibri"/>
              <a:ea typeface="Calibri"/>
              <a:cs typeface="Calibri"/>
              <a:sym typeface="Calibri"/>
            </a:endParaRPr>
          </a:p>
          <a:p>
            <a:pPr indent="455613" lvl="1" marL="1587" marR="0" rtl="0" algn="l">
              <a:lnSpc>
                <a:spcPct val="90000"/>
              </a:lnSpc>
              <a:spcBef>
                <a:spcPts val="340"/>
              </a:spcBef>
              <a:spcAft>
                <a:spcPts val="0"/>
              </a:spcAft>
              <a:buNone/>
            </a:pPr>
            <a:r>
              <a:rPr lang="fr"/>
              <a:t>Helping others</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205" name="Shape 205"/>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212" name="Shape 212"/>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a:t>A real-world example: The lossless video codec FFV1</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Austrian National Archive (Mediathek) wanted to do lossless digital video archiving</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Not satisfied with existing products (Interoperability issues)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Found FFV1 in FFmpeg: Excellent codec, but we wanted/needed more...</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Contacted and hired a FFV1 developer</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Other parties involved for advices (pooled resources)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Budget calculated in reference to costs of proprietary alternatives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Now FFV1 version 3: faster and integrity-aware</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Important: published our experiences with FFV1</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So: other archives using FFV1 now profit from </a:t>
            </a:r>
            <a:r>
              <a:rPr lang="fr"/>
              <a:t>improvements, too!</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sz="1700">
              <a:latin typeface="Calibri"/>
              <a:ea typeface="Calibri"/>
              <a:cs typeface="Calibri"/>
              <a:sym typeface="Calibri"/>
            </a:endParaRPr>
          </a:p>
          <a:p>
            <a:pPr indent="-342900" lvl="0" marL="342900" marR="0" rtl="0" algn="l">
              <a:spcBef>
                <a:spcPts val="360"/>
              </a:spcBef>
              <a:spcAft>
                <a:spcPts val="0"/>
              </a:spcAft>
              <a:buNone/>
            </a:pPr>
            <a:r>
              <a:t/>
            </a:r>
            <a:endParaRPr sz="1700">
              <a:latin typeface="Calibri"/>
              <a:ea typeface="Calibri"/>
              <a:cs typeface="Calibri"/>
              <a:sym typeface="Calibri"/>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213" name="Shape 213"/>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220" name="Shape 220"/>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340"/>
              </a:spcBef>
              <a:spcAft>
                <a:spcPts val="0"/>
              </a:spcAft>
              <a:buNone/>
            </a:pPr>
            <a:r>
              <a:rPr lang="fr" sz="1800">
                <a:latin typeface="Georgia"/>
                <a:ea typeface="Georgia"/>
                <a:cs typeface="Georgia"/>
                <a:sym typeface="Georgia"/>
              </a:rPr>
              <a:t>Quality of tools</a:t>
            </a:r>
            <a:endParaRPr sz="1800">
              <a:latin typeface="Georgia"/>
              <a:ea typeface="Georgia"/>
              <a:cs typeface="Georgia"/>
              <a:sym typeface="Georgia"/>
            </a:endParaRPr>
          </a:p>
          <a:p>
            <a:pPr indent="455613" lvl="1" marL="1587" marR="0" rtl="0" algn="l">
              <a:lnSpc>
                <a:spcPct val="90000"/>
              </a:lnSpc>
              <a:spcBef>
                <a:spcPts val="340"/>
              </a:spcBef>
              <a:spcAft>
                <a:spcPts val="0"/>
              </a:spcAft>
              <a:buNone/>
            </a:pPr>
            <a:r>
              <a:rPr lang="fr"/>
              <a:t>Chicken and egg: if everyone waits, nothing happens</a:t>
            </a:r>
            <a:endParaRPr/>
          </a:p>
          <a:p>
            <a:pPr indent="455613" lvl="1" marL="1587" marR="0" rtl="0" algn="l">
              <a:lnSpc>
                <a:spcPct val="90000"/>
              </a:lnSpc>
              <a:spcBef>
                <a:spcPts val="340"/>
              </a:spcBef>
              <a:spcAft>
                <a:spcPts val="0"/>
              </a:spcAft>
              <a:buNone/>
            </a:pPr>
            <a:r>
              <a:rPr lang="fr"/>
              <a:t>We start with needs easy to handle and we create dedicated open source tools</a:t>
            </a:r>
            <a:endParaRPr/>
          </a:p>
          <a:p>
            <a:pPr indent="455613" lvl="1" marL="1587" marR="0" rtl="0" algn="l">
              <a:lnSpc>
                <a:spcPct val="90000"/>
              </a:lnSpc>
              <a:spcBef>
                <a:spcPts val="340"/>
              </a:spcBef>
              <a:spcAft>
                <a:spcPts val="0"/>
              </a:spcAft>
              <a:buNone/>
            </a:pPr>
            <a:r>
              <a:rPr lang="fr"/>
              <a:t>Tools become bigger, step by step, when more people join</a:t>
            </a:r>
            <a:endParaRPr/>
          </a:p>
          <a:p>
            <a:pPr indent="455613"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rPr lang="fr"/>
              <a:t>YOU can decide about participating in lowering the overall cost for archives.</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221" name="Shape 221"/>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open source</a:t>
            </a:r>
            <a:endParaRPr b="0" i="0" sz="2200" u="none" cap="none" strike="noStrike">
              <a:solidFill>
                <a:schemeClr val="accent1"/>
              </a:solidFill>
              <a:latin typeface="Georgia"/>
              <a:ea typeface="Georgia"/>
              <a:cs typeface="Georgia"/>
              <a:sym typeface="Georgia"/>
            </a:endParaRPr>
          </a:p>
        </p:txBody>
      </p:sp>
      <p:sp>
        <p:nvSpPr>
          <p:cNvPr id="228" name="Shape 228"/>
          <p:cNvSpPr txBox="1"/>
          <p:nvPr>
            <p:ph idx="1" type="body"/>
          </p:nvPr>
        </p:nvSpPr>
        <p:spPr>
          <a:xfrm>
            <a:off x="431800" y="917575"/>
            <a:ext cx="8357100" cy="33114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a:t>Funding:</a:t>
            </a:r>
            <a:br>
              <a:rPr lang="fr"/>
            </a:br>
            <a:r>
              <a:rPr lang="fr"/>
              <a:t>	</a:t>
            </a:r>
            <a:r>
              <a:rPr lang="fr" sz="1700">
                <a:latin typeface="Calibri"/>
                <a:ea typeface="Calibri"/>
                <a:cs typeface="Calibri"/>
                <a:sym typeface="Calibri"/>
              </a:rPr>
              <a:t>Driven by user requests</a:t>
            </a:r>
            <a:endParaRPr sz="1700">
              <a:latin typeface="Calibri"/>
              <a:ea typeface="Calibri"/>
              <a:cs typeface="Calibri"/>
              <a:sym typeface="Calibri"/>
            </a:endParaRPr>
          </a:p>
          <a:p>
            <a:pPr indent="455612"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Most of tools were funded after a need is detected by users</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Why paying for something you don't control? (is your current choice future proof?)</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Everyone (you included) can develop or sponsor a development</a:t>
            </a:r>
            <a:endParaRPr sz="1700">
              <a:latin typeface="Calibri"/>
              <a:ea typeface="Calibri"/>
              <a:cs typeface="Calibri"/>
              <a:sym typeface="Calibri"/>
            </a:endParaRPr>
          </a:p>
          <a:p>
            <a:pPr indent="455613"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You can fork if you think you have a better idea than others</a:t>
            </a:r>
            <a:endParaRPr sz="1700">
              <a:latin typeface="Calibri"/>
              <a:ea typeface="Calibri"/>
              <a:cs typeface="Calibri"/>
              <a:sym typeface="Calibri"/>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sz="1700">
              <a:latin typeface="Calibri"/>
              <a:ea typeface="Calibri"/>
              <a:cs typeface="Calibri"/>
              <a:sym typeface="Calibri"/>
            </a:endParaRPr>
          </a:p>
          <a:p>
            <a:pPr indent="-342900" lvl="0" marL="342900" marR="0" rtl="0" algn="l">
              <a:spcBef>
                <a:spcPts val="360"/>
              </a:spcBef>
              <a:spcAft>
                <a:spcPts val="0"/>
              </a:spcAft>
              <a:buNone/>
            </a:pPr>
            <a:r>
              <a:t/>
            </a:r>
            <a:endParaRPr sz="1700">
              <a:latin typeface="Calibri"/>
              <a:ea typeface="Calibri"/>
              <a:cs typeface="Calibri"/>
              <a:sym typeface="Calibri"/>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229" name="Shape 229"/>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idx="1" type="body"/>
          </p:nvPr>
        </p:nvSpPr>
        <p:spPr>
          <a:xfrm>
            <a:off x="1042988" y="555625"/>
            <a:ext cx="6985000" cy="2663825"/>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MediaArea</a:t>
            </a:r>
            <a:endParaRPr/>
          </a:p>
          <a:p>
            <a:pPr indent="0" lvl="0" marL="0" marR="0" rtl="0" algn="ctr">
              <a:spcBef>
                <a:spcPts val="800"/>
              </a:spcBef>
              <a:spcAft>
                <a:spcPts val="0"/>
              </a:spcAft>
              <a:buNone/>
            </a:pPr>
            <a:r>
              <a:rPr lang="fr" sz="1800"/>
              <a:t>O</a:t>
            </a:r>
            <a:r>
              <a:rPr lang="fr" sz="1800"/>
              <a:t>pen source software company focused on digital media analysis</a:t>
            </a:r>
            <a:r>
              <a:rPr lang="fr" sz="1800"/>
              <a:t>.</a:t>
            </a:r>
            <a:endParaRPr sz="1800"/>
          </a:p>
        </p:txBody>
      </p:sp>
      <p:sp>
        <p:nvSpPr>
          <p:cNvPr id="90" name="Shape 90"/>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idx="1" type="body"/>
          </p:nvPr>
        </p:nvSpPr>
        <p:spPr>
          <a:xfrm>
            <a:off x="1042988" y="555625"/>
            <a:ext cx="6984900" cy="2663700"/>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Overview of QCTools</a:t>
            </a:r>
            <a:endParaRPr/>
          </a:p>
        </p:txBody>
      </p:sp>
      <p:sp>
        <p:nvSpPr>
          <p:cNvPr id="236" name="Shape 236"/>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43" name="Shape 243"/>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Helps users analyze and understand their </a:t>
            </a:r>
            <a:r>
              <a:rPr lang="fr"/>
              <a:t>digitized</a:t>
            </a:r>
            <a:r>
              <a:rPr lang="fr"/>
              <a:t> video files</a:t>
            </a:r>
            <a:endParaRPr/>
          </a:p>
          <a:p>
            <a:pPr indent="-342900" lvl="0" marL="342900" marR="0" rtl="0" algn="l">
              <a:spcBef>
                <a:spcPts val="0"/>
              </a:spcBef>
              <a:spcAft>
                <a:spcPts val="0"/>
              </a:spcAft>
              <a:buNone/>
            </a:pPr>
            <a:r>
              <a:rPr lang="fr"/>
              <a:t>through use of</a:t>
            </a:r>
            <a:r>
              <a:rPr lang="fr"/>
              <a:t> </a:t>
            </a:r>
            <a:r>
              <a:rPr lang="fr"/>
              <a:t>audiovisual analytics and filtering</a:t>
            </a:r>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244" name="Shape 244"/>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45" name="Shape 245"/>
          <p:cNvPicPr preferRelativeResize="0"/>
          <p:nvPr/>
        </p:nvPicPr>
        <p:blipFill>
          <a:blip r:embed="rId3">
            <a:alphaModFix/>
          </a:blip>
          <a:stretch>
            <a:fillRect/>
          </a:stretch>
        </p:blipFill>
        <p:spPr>
          <a:xfrm>
            <a:off x="3379075" y="2241775"/>
            <a:ext cx="2385849" cy="1831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52" name="Shape 252"/>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53" name="Shape 253"/>
          <p:cNvPicPr preferRelativeResize="0"/>
          <p:nvPr/>
        </p:nvPicPr>
        <p:blipFill>
          <a:blip r:embed="rId3">
            <a:alphaModFix/>
          </a:blip>
          <a:stretch>
            <a:fillRect/>
          </a:stretch>
        </p:blipFill>
        <p:spPr>
          <a:xfrm>
            <a:off x="940250" y="731275"/>
            <a:ext cx="6868799" cy="3603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60" name="Shape 260"/>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61" name="Shape 261"/>
          <p:cNvPicPr preferRelativeResize="0"/>
          <p:nvPr/>
        </p:nvPicPr>
        <p:blipFill>
          <a:blip r:embed="rId3">
            <a:alphaModFix/>
          </a:blip>
          <a:stretch>
            <a:fillRect/>
          </a:stretch>
        </p:blipFill>
        <p:spPr>
          <a:xfrm>
            <a:off x="794800" y="734875"/>
            <a:ext cx="6571865" cy="371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68" name="Shape 268"/>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69" name="Shape 269"/>
          <p:cNvPicPr preferRelativeResize="0"/>
          <p:nvPr/>
        </p:nvPicPr>
        <p:blipFill>
          <a:blip r:embed="rId3">
            <a:alphaModFix/>
          </a:blip>
          <a:stretch>
            <a:fillRect/>
          </a:stretch>
        </p:blipFill>
        <p:spPr>
          <a:xfrm>
            <a:off x="956850" y="1322700"/>
            <a:ext cx="7476799" cy="2803800"/>
          </a:xfrm>
          <a:prstGeom prst="rect">
            <a:avLst/>
          </a:prstGeom>
          <a:noFill/>
          <a:ln>
            <a:noFill/>
          </a:ln>
        </p:spPr>
      </p:pic>
      <p:sp>
        <p:nvSpPr>
          <p:cNvPr id="270" name="Shape 270"/>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Help in detecting issues. Example with field 2 missing color.</a:t>
            </a:r>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77" name="Shape 277"/>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78" name="Shape 278"/>
          <p:cNvPicPr preferRelativeResize="0"/>
          <p:nvPr/>
        </p:nvPicPr>
        <p:blipFill>
          <a:blip r:embed="rId3">
            <a:alphaModFix/>
          </a:blip>
          <a:stretch>
            <a:fillRect/>
          </a:stretch>
        </p:blipFill>
        <p:spPr>
          <a:xfrm>
            <a:off x="3063726" y="1132525"/>
            <a:ext cx="6030949" cy="3350525"/>
          </a:xfrm>
          <a:prstGeom prst="rect">
            <a:avLst/>
          </a:prstGeom>
          <a:noFill/>
          <a:ln>
            <a:noFill/>
          </a:ln>
        </p:spPr>
      </p:pic>
      <p:sp>
        <p:nvSpPr>
          <p:cNvPr id="279" name="Shape 279"/>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Only 1 field has issues.</a:t>
            </a:r>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Shape 285"/>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86" name="Shape 286"/>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87" name="Shape 287"/>
          <p:cNvPicPr preferRelativeResize="0"/>
          <p:nvPr/>
        </p:nvPicPr>
        <p:blipFill>
          <a:blip r:embed="rId3">
            <a:alphaModFix/>
          </a:blip>
          <a:stretch>
            <a:fillRect/>
          </a:stretch>
        </p:blipFill>
        <p:spPr>
          <a:xfrm>
            <a:off x="5464075" y="1101650"/>
            <a:ext cx="3600150" cy="3411050"/>
          </a:xfrm>
          <a:prstGeom prst="rect">
            <a:avLst/>
          </a:prstGeom>
          <a:noFill/>
          <a:ln>
            <a:noFill/>
          </a:ln>
        </p:spPr>
      </p:pic>
      <p:pic>
        <p:nvPicPr>
          <p:cNvPr id="288" name="Shape 288"/>
          <p:cNvPicPr preferRelativeResize="0"/>
          <p:nvPr/>
        </p:nvPicPr>
        <p:blipFill>
          <a:blip r:embed="rId4">
            <a:alphaModFix/>
          </a:blip>
          <a:stretch>
            <a:fillRect/>
          </a:stretch>
        </p:blipFill>
        <p:spPr>
          <a:xfrm>
            <a:off x="3022925" y="2131450"/>
            <a:ext cx="2381250" cy="2381250"/>
          </a:xfrm>
          <a:prstGeom prst="rect">
            <a:avLst/>
          </a:prstGeom>
          <a:noFill/>
          <a:ln>
            <a:noFill/>
          </a:ln>
        </p:spPr>
      </p:pic>
      <p:sp>
        <p:nvSpPr>
          <p:cNvPr id="289" name="Shape 289"/>
          <p:cNvSpPr txBox="1"/>
          <p:nvPr/>
        </p:nvSpPr>
        <p:spPr>
          <a:xfrm>
            <a:off x="478425" y="831575"/>
            <a:ext cx="2322600" cy="3541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fr" sz="1800">
                <a:latin typeface="Georgia"/>
                <a:ea typeface="Georgia"/>
                <a:cs typeface="Georgia"/>
                <a:sym typeface="Georgia"/>
              </a:rPr>
              <a:t>Example of drop out.</a:t>
            </a:r>
            <a:br>
              <a:rPr lang="fr"/>
            </a:br>
            <a:br>
              <a:rPr lang="fr">
                <a:latin typeface="Calibri"/>
                <a:ea typeface="Calibri"/>
                <a:cs typeface="Calibri"/>
                <a:sym typeface="Calibri"/>
              </a:rPr>
            </a:br>
            <a:r>
              <a:rPr lang="fr">
                <a:latin typeface="Calibri"/>
                <a:ea typeface="Calibri"/>
                <a:cs typeface="Calibri"/>
                <a:sym typeface="Calibri"/>
              </a:rPr>
              <a:t>Dropout is e.g. a brief loss of RF caused by a media defect such as a scratch on the media surface.</a:t>
            </a:r>
            <a:br>
              <a:rPr lang="fr">
                <a:latin typeface="Calibri"/>
                <a:ea typeface="Calibri"/>
                <a:cs typeface="Calibri"/>
                <a:sym typeface="Calibri"/>
              </a:rPr>
            </a:br>
            <a:endParaRPr>
              <a:latin typeface="Calibri"/>
              <a:ea typeface="Calibri"/>
              <a:cs typeface="Calibri"/>
              <a:sym typeface="Calibri"/>
            </a:endParaRPr>
          </a:p>
          <a:p>
            <a:pPr indent="0" lvl="0" marL="0">
              <a:spcBef>
                <a:spcPts val="0"/>
              </a:spcBef>
              <a:spcAft>
                <a:spcPts val="0"/>
              </a:spcAft>
              <a:buNone/>
            </a:pPr>
            <a:r>
              <a:rPr lang="fr">
                <a:latin typeface="Calibri"/>
                <a:ea typeface="Calibri"/>
                <a:cs typeface="Calibri"/>
                <a:sym typeface="Calibri"/>
              </a:rPr>
              <a:t>Can be detected through “TOUT” graph.</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Shape 295"/>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QCTools</a:t>
            </a:r>
            <a:endParaRPr b="0" i="0" sz="2200" u="none" cap="none" strike="noStrike">
              <a:solidFill>
                <a:schemeClr val="accent1"/>
              </a:solidFill>
              <a:latin typeface="Georgia"/>
              <a:ea typeface="Georgia"/>
              <a:cs typeface="Georgia"/>
              <a:sym typeface="Georgia"/>
            </a:endParaRPr>
          </a:p>
        </p:txBody>
      </p:sp>
      <p:sp>
        <p:nvSpPr>
          <p:cNvPr id="296" name="Shape 296"/>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297" name="Shape 297"/>
          <p:cNvPicPr preferRelativeResize="0"/>
          <p:nvPr/>
        </p:nvPicPr>
        <p:blipFill>
          <a:blip r:embed="rId3">
            <a:alphaModFix/>
          </a:blip>
          <a:stretch>
            <a:fillRect/>
          </a:stretch>
        </p:blipFill>
        <p:spPr>
          <a:xfrm>
            <a:off x="4266100" y="274475"/>
            <a:ext cx="4713913" cy="4181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idx="1" type="body"/>
          </p:nvPr>
        </p:nvSpPr>
        <p:spPr>
          <a:xfrm>
            <a:off x="1042988" y="555625"/>
            <a:ext cx="6984900" cy="2663700"/>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Overview of MediaConch</a:t>
            </a:r>
            <a:endParaRPr/>
          </a:p>
        </p:txBody>
      </p:sp>
      <p:sp>
        <p:nvSpPr>
          <p:cNvPr id="304" name="Shape 304"/>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11" name="Shape 311"/>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SzPts val="1100"/>
              <a:buNone/>
            </a:pPr>
            <a:r>
              <a:rPr lang="fr"/>
              <a:t>MediaConch is a conformance checker</a:t>
            </a:r>
            <a:endParaRPr/>
          </a:p>
          <a:p>
            <a:pPr indent="-342900" lvl="0" marL="342900" marR="0" rtl="0" algn="l">
              <a:spcBef>
                <a:spcPts val="0"/>
              </a:spcBef>
              <a:spcAft>
                <a:spcPts val="0"/>
              </a:spcAft>
              <a:buSzPts val="1100"/>
              <a:buNone/>
            </a:pPr>
            <a:r>
              <a:rPr lang="fr" sz="1700">
                <a:latin typeface="Calibri"/>
                <a:ea typeface="Calibri"/>
                <a:cs typeface="Calibri"/>
                <a:sym typeface="Calibri"/>
              </a:rPr>
              <a:t>	</a:t>
            </a:r>
            <a:r>
              <a:rPr lang="fr" sz="1700">
                <a:latin typeface="Calibri"/>
                <a:ea typeface="Calibri"/>
                <a:cs typeface="Calibri"/>
                <a:sym typeface="Calibri"/>
              </a:rPr>
              <a:t>Implementation checker</a:t>
            </a:r>
            <a:endParaRPr sz="1700">
              <a:latin typeface="Calibri"/>
              <a:ea typeface="Calibri"/>
              <a:cs typeface="Calibri"/>
              <a:sym typeface="Calibri"/>
            </a:endParaRPr>
          </a:p>
          <a:p>
            <a:pPr indent="-342900" lvl="0" marL="342900" marR="0" rtl="0" algn="l">
              <a:spcBef>
                <a:spcPts val="0"/>
              </a:spcBef>
              <a:spcAft>
                <a:spcPts val="0"/>
              </a:spcAft>
              <a:buSzPts val="1100"/>
              <a:buNone/>
            </a:pPr>
            <a:r>
              <a:rPr lang="fr" sz="1700">
                <a:latin typeface="Calibri"/>
                <a:ea typeface="Calibri"/>
                <a:cs typeface="Calibri"/>
                <a:sym typeface="Calibri"/>
              </a:rPr>
              <a:t>	Policy checker</a:t>
            </a:r>
            <a:endParaRPr sz="1700">
              <a:latin typeface="Calibri"/>
              <a:ea typeface="Calibri"/>
              <a:cs typeface="Calibri"/>
              <a:sym typeface="Calibri"/>
            </a:endParaRPr>
          </a:p>
          <a:p>
            <a:pPr indent="-342900" lvl="0" marL="342900" marR="0" rtl="0" algn="l">
              <a:spcBef>
                <a:spcPts val="0"/>
              </a:spcBef>
              <a:spcAft>
                <a:spcPts val="0"/>
              </a:spcAft>
              <a:buSzPts val="1100"/>
              <a:buNone/>
            </a:pPr>
            <a:r>
              <a:rPr lang="fr" sz="1700">
                <a:latin typeface="Calibri"/>
                <a:ea typeface="Calibri"/>
                <a:cs typeface="Calibri"/>
                <a:sym typeface="Calibri"/>
              </a:rPr>
              <a:t>	Reporter</a:t>
            </a:r>
            <a:endParaRPr sz="1700">
              <a:latin typeface="Calibri"/>
              <a:ea typeface="Calibri"/>
              <a:cs typeface="Calibri"/>
              <a:sym typeface="Calibri"/>
            </a:endParaRPr>
          </a:p>
          <a:p>
            <a:pPr indent="-342900" lvl="0" marL="342900" marR="0" rtl="0" algn="l">
              <a:spcBef>
                <a:spcPts val="0"/>
              </a:spcBef>
              <a:spcAft>
                <a:spcPts val="0"/>
              </a:spcAft>
              <a:buSzPts val="1100"/>
              <a:buNone/>
            </a:pPr>
            <a:r>
              <a:rPr lang="fr" sz="1700">
                <a:latin typeface="Calibri"/>
                <a:ea typeface="Calibri"/>
                <a:cs typeface="Calibri"/>
                <a:sym typeface="Calibri"/>
              </a:rPr>
              <a:t>	Fixer</a:t>
            </a:r>
            <a:endParaRPr sz="1700">
              <a:latin typeface="Calibri"/>
              <a:ea typeface="Calibri"/>
              <a:cs typeface="Calibri"/>
              <a:sym typeface="Calibri"/>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312" name="Shape 312"/>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13" name="Shape 313"/>
          <p:cNvPicPr preferRelativeResize="0"/>
          <p:nvPr/>
        </p:nvPicPr>
        <p:blipFill>
          <a:blip r:embed="rId3">
            <a:alphaModFix/>
          </a:blip>
          <a:stretch>
            <a:fillRect/>
          </a:stretch>
        </p:blipFill>
        <p:spPr>
          <a:xfrm>
            <a:off x="3738625" y="2617775"/>
            <a:ext cx="1666750" cy="1666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txBox="1"/>
          <p:nvPr>
            <p:ph idx="1" type="body"/>
          </p:nvPr>
        </p:nvSpPr>
        <p:spPr>
          <a:xfrm>
            <a:off x="1042988" y="555625"/>
            <a:ext cx="6984900" cy="2663700"/>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Why quality control is important?</a:t>
            </a:r>
            <a:endParaRPr/>
          </a:p>
        </p:txBody>
      </p:sp>
      <p:sp>
        <p:nvSpPr>
          <p:cNvPr id="97" name="Shape 97"/>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Shape 319"/>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20" name="Shape 320"/>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SzPts val="1100"/>
              <a:buNone/>
            </a:pPr>
            <a:r>
              <a:rPr lang="fr"/>
              <a:t>How it was </a:t>
            </a:r>
            <a:r>
              <a:rPr lang="fr"/>
              <a:t>developed</a:t>
            </a:r>
            <a:r>
              <a:rPr lang="fr"/>
              <a:t>:</a:t>
            </a:r>
            <a:endParaRPr/>
          </a:p>
          <a:p>
            <a:pPr indent="-342900" lvl="0" marL="342900" marR="0" rtl="0" algn="l">
              <a:spcBef>
                <a:spcPts val="0"/>
              </a:spcBef>
              <a:spcAft>
                <a:spcPts val="0"/>
              </a:spcAft>
              <a:buSzPts val="1100"/>
              <a:buNone/>
            </a:pPr>
            <a:r>
              <a:t/>
            </a:r>
            <a:endParaRPr sz="1700">
              <a:latin typeface="Calibri"/>
              <a:ea typeface="Calibri"/>
              <a:cs typeface="Calibri"/>
              <a:sym typeface="Calibri"/>
            </a:endParaRPr>
          </a:p>
          <a:p>
            <a:pPr indent="-342900" lvl="0" marL="800100" rtl="0">
              <a:spcBef>
                <a:spcPts val="0"/>
              </a:spcBef>
              <a:spcAft>
                <a:spcPts val="0"/>
              </a:spcAft>
              <a:buClr>
                <a:schemeClr val="dk1"/>
              </a:buClr>
              <a:buFont typeface="Arial"/>
              <a:buNone/>
            </a:pPr>
            <a:r>
              <a:rPr lang="fr" sz="1700">
                <a:latin typeface="Calibri"/>
                <a:ea typeface="Calibri"/>
                <a:cs typeface="Calibri"/>
                <a:sym typeface="Calibri"/>
              </a:rPr>
              <a:t>Initial development sponsored by European Union (PREFORMA project)</a:t>
            </a:r>
            <a:endParaRPr sz="1700">
              <a:latin typeface="Calibri"/>
              <a:ea typeface="Calibri"/>
              <a:cs typeface="Calibri"/>
              <a:sym typeface="Calibri"/>
            </a:endParaRPr>
          </a:p>
          <a:p>
            <a:pPr indent="-342900" lvl="0" marL="800100" marR="0" rtl="0" algn="l">
              <a:spcBef>
                <a:spcPts val="0"/>
              </a:spcBef>
              <a:spcAft>
                <a:spcPts val="0"/>
              </a:spcAft>
              <a:buSzPts val="1100"/>
              <a:buNone/>
            </a:pPr>
            <a:r>
              <a:t/>
            </a:r>
            <a:endParaRPr sz="1700">
              <a:latin typeface="Calibri"/>
              <a:ea typeface="Calibri"/>
              <a:cs typeface="Calibri"/>
              <a:sym typeface="Calibri"/>
            </a:endParaRPr>
          </a:p>
          <a:p>
            <a:pPr indent="-342900" lvl="0" marL="800100" marR="0" rtl="0" algn="l">
              <a:spcBef>
                <a:spcPts val="0"/>
              </a:spcBef>
              <a:spcAft>
                <a:spcPts val="0"/>
              </a:spcAft>
              <a:buSzPts val="1100"/>
              <a:buNone/>
            </a:pPr>
            <a:r>
              <a:rPr lang="fr" sz="1700">
                <a:latin typeface="Calibri"/>
                <a:ea typeface="Calibri"/>
                <a:cs typeface="Calibri"/>
                <a:sym typeface="Calibri"/>
              </a:rPr>
              <a:t>Focused on </a:t>
            </a:r>
            <a:r>
              <a:rPr lang="fr" sz="1700">
                <a:latin typeface="Calibri"/>
                <a:ea typeface="Calibri"/>
                <a:cs typeface="Calibri"/>
                <a:sym typeface="Calibri"/>
              </a:rPr>
              <a:t>FFV1 and Matroska.</a:t>
            </a:r>
            <a:endParaRPr sz="1700">
              <a:latin typeface="Calibri"/>
              <a:ea typeface="Calibri"/>
              <a:cs typeface="Calibri"/>
              <a:sym typeface="Calibri"/>
            </a:endParaRPr>
          </a:p>
          <a:p>
            <a:pPr indent="-342900" lvl="0" marL="800100" marR="0" rtl="0" algn="l">
              <a:spcBef>
                <a:spcPts val="0"/>
              </a:spcBef>
              <a:spcAft>
                <a:spcPts val="0"/>
              </a:spcAft>
              <a:buSzPts val="1100"/>
              <a:buNone/>
            </a:pPr>
            <a:r>
              <a:t/>
            </a:r>
            <a:endParaRPr sz="1700">
              <a:latin typeface="Calibri"/>
              <a:ea typeface="Calibri"/>
              <a:cs typeface="Calibri"/>
              <a:sym typeface="Calibri"/>
            </a:endParaRPr>
          </a:p>
          <a:p>
            <a:pPr indent="457200" lvl="0" marL="0" rtl="0">
              <a:spcBef>
                <a:spcPts val="0"/>
              </a:spcBef>
              <a:spcAft>
                <a:spcPts val="0"/>
              </a:spcAft>
              <a:buClr>
                <a:schemeClr val="dk1"/>
              </a:buClr>
              <a:buSzPts val="1100"/>
              <a:buFont typeface="Arial"/>
              <a:buNone/>
            </a:pPr>
            <a:r>
              <a:rPr lang="fr" sz="1700">
                <a:latin typeface="Calibri"/>
                <a:ea typeface="Calibri"/>
                <a:cs typeface="Calibri"/>
                <a:sym typeface="Calibri"/>
              </a:rPr>
              <a:t>We added all formats supported by MediaInfo to the policy checker.</a:t>
            </a:r>
            <a:endParaRPr sz="1700">
              <a:latin typeface="Calibri"/>
              <a:ea typeface="Calibri"/>
              <a:cs typeface="Calibri"/>
              <a:sym typeface="Calibri"/>
            </a:endParaRPr>
          </a:p>
          <a:p>
            <a:pPr indent="0" lvl="1" marL="1587" marR="0" rtl="0" algn="l">
              <a:lnSpc>
                <a:spcPct val="90000"/>
              </a:lnSpc>
              <a:spcBef>
                <a:spcPts val="340"/>
              </a:spcBef>
              <a:spcAft>
                <a:spcPts val="0"/>
              </a:spcAft>
              <a:buNone/>
            </a:pPr>
            <a:r>
              <a:t/>
            </a:r>
            <a:endParaRPr>
              <a:latin typeface="Georgia"/>
              <a:ea typeface="Georgia"/>
              <a:cs typeface="Georgia"/>
              <a:sym typeface="Georgia"/>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321" name="Shape 321"/>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22" name="Shape 322"/>
          <p:cNvPicPr preferRelativeResize="0"/>
          <p:nvPr/>
        </p:nvPicPr>
        <p:blipFill>
          <a:blip r:embed="rId3">
            <a:alphaModFix/>
          </a:blip>
          <a:stretch>
            <a:fillRect/>
          </a:stretch>
        </p:blipFill>
        <p:spPr>
          <a:xfrm>
            <a:off x="4712038" y="3569725"/>
            <a:ext cx="1021579" cy="694150"/>
          </a:xfrm>
          <a:prstGeom prst="rect">
            <a:avLst/>
          </a:prstGeom>
          <a:noFill/>
          <a:ln>
            <a:noFill/>
          </a:ln>
        </p:spPr>
      </p:pic>
      <p:pic>
        <p:nvPicPr>
          <p:cNvPr id="323" name="Shape 323"/>
          <p:cNvPicPr preferRelativeResize="0"/>
          <p:nvPr/>
        </p:nvPicPr>
        <p:blipFill>
          <a:blip r:embed="rId4">
            <a:alphaModFix/>
          </a:blip>
          <a:stretch>
            <a:fillRect/>
          </a:stretch>
        </p:blipFill>
        <p:spPr>
          <a:xfrm>
            <a:off x="3487087" y="3569725"/>
            <a:ext cx="969200" cy="694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Shape 329"/>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30" name="Shape 330"/>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Implementation and Policy reporter</a:t>
            </a:r>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331" name="Shape 331"/>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32" name="Shape 332"/>
          <p:cNvPicPr preferRelativeResize="0"/>
          <p:nvPr/>
        </p:nvPicPr>
        <p:blipFill>
          <a:blip r:embed="rId3">
            <a:alphaModFix/>
          </a:blip>
          <a:stretch>
            <a:fillRect/>
          </a:stretch>
        </p:blipFill>
        <p:spPr>
          <a:xfrm>
            <a:off x="2881800" y="1303550"/>
            <a:ext cx="6346524" cy="3173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Shape 338"/>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39" name="Shape 339"/>
          <p:cNvSpPr txBox="1"/>
          <p:nvPr>
            <p:ph idx="1" type="body"/>
          </p:nvPr>
        </p:nvSpPr>
        <p:spPr>
          <a:xfrm>
            <a:off x="391899" y="916050"/>
            <a:ext cx="8357100" cy="3311400"/>
          </a:xfrm>
          <a:prstGeom prst="rect">
            <a:avLst/>
          </a:prstGeom>
          <a:noFill/>
          <a:ln>
            <a:noFill/>
          </a:ln>
        </p:spPr>
        <p:txBody>
          <a:bodyPr anchorCtr="0" anchor="t" bIns="0" lIns="0" spcFirstLastPara="1" rIns="0" wrap="square" tIns="0">
            <a:noAutofit/>
          </a:bodyPr>
          <a:lstStyle/>
          <a:p>
            <a:pPr indent="-342900" lvl="0" marL="3086100" marR="0" rtl="0" algn="l">
              <a:spcBef>
                <a:spcPts val="0"/>
              </a:spcBef>
              <a:spcAft>
                <a:spcPts val="0"/>
              </a:spcAft>
              <a:buNone/>
            </a:pPr>
            <a:r>
              <a:rPr lang="fr"/>
              <a:t>Implementation report: 		</a:t>
            </a:r>
            <a:r>
              <a:rPr lang="fr"/>
              <a:t>Policy report:</a:t>
            </a:r>
            <a:endParaRPr/>
          </a:p>
          <a:p>
            <a:pPr indent="0" lvl="1" marL="1587" marR="0" rtl="0" algn="l">
              <a:lnSpc>
                <a:spcPct val="90000"/>
              </a:lnSpc>
              <a:spcBef>
                <a:spcPts val="430"/>
              </a:spcBef>
              <a:spcAft>
                <a:spcPts val="0"/>
              </a:spcAft>
              <a:buNone/>
            </a:pPr>
            <a:r>
              <a:t/>
            </a:r>
            <a:endParaRPr/>
          </a:p>
          <a:p>
            <a:pPr indent="0" lvl="1" marL="1587" marR="0" rtl="0" algn="l">
              <a:lnSpc>
                <a:spcPct val="90000"/>
              </a:lnSpc>
              <a:spcBef>
                <a:spcPts val="430"/>
              </a:spcBef>
              <a:spcAft>
                <a:spcPts val="0"/>
              </a:spcAft>
              <a:buNone/>
            </a:pPr>
            <a:r>
              <a:t/>
            </a:r>
            <a:endParaRPr/>
          </a:p>
          <a:p>
            <a:pPr indent="0" lvl="1" marL="1587" marR="0" rtl="0" algn="l">
              <a:lnSpc>
                <a:spcPct val="90000"/>
              </a:lnSpc>
              <a:spcBef>
                <a:spcPts val="430"/>
              </a:spcBef>
              <a:spcAft>
                <a:spcPts val="0"/>
              </a:spcAft>
              <a:buNone/>
            </a:pPr>
            <a:r>
              <a:t/>
            </a:r>
            <a:endParaRPr/>
          </a:p>
          <a:p>
            <a:pPr indent="0" lvl="1" marL="1587" marR="0" rtl="0" algn="l">
              <a:lnSpc>
                <a:spcPct val="90000"/>
              </a:lnSpc>
              <a:spcBef>
                <a:spcPts val="430"/>
              </a:spcBef>
              <a:spcAft>
                <a:spcPts val="0"/>
              </a:spcAft>
              <a:buNone/>
            </a:pPr>
            <a:r>
              <a:rPr lang="fr"/>
              <a:t>Compared to a specification</a:t>
            </a:r>
            <a:endParaRPr/>
          </a:p>
          <a:p>
            <a:pPr indent="0" lvl="1" marL="1587" marR="0" rtl="0" algn="l">
              <a:lnSpc>
                <a:spcPct val="90000"/>
              </a:lnSpc>
              <a:spcBef>
                <a:spcPts val="430"/>
              </a:spcBef>
              <a:spcAft>
                <a:spcPts val="0"/>
              </a:spcAft>
              <a:buNone/>
            </a:pPr>
            <a:r>
              <a:rPr lang="fr"/>
              <a:t>or</a:t>
            </a:r>
            <a:endParaRPr/>
          </a:p>
          <a:p>
            <a:pPr indent="0" lvl="1" marL="1587" marR="0" rtl="0" algn="l">
              <a:lnSpc>
                <a:spcPct val="90000"/>
              </a:lnSpc>
              <a:spcBef>
                <a:spcPts val="430"/>
              </a:spcBef>
              <a:spcAft>
                <a:spcPts val="0"/>
              </a:spcAft>
              <a:buNone/>
            </a:pPr>
            <a:r>
              <a:rPr lang="fr"/>
              <a:t>Compared to your policy</a:t>
            </a:r>
            <a:endParaRPr/>
          </a:p>
        </p:txBody>
      </p:sp>
      <p:sp>
        <p:nvSpPr>
          <p:cNvPr id="340" name="Shape 340"/>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41" name="Shape 341"/>
          <p:cNvPicPr preferRelativeResize="0"/>
          <p:nvPr/>
        </p:nvPicPr>
        <p:blipFill>
          <a:blip r:embed="rId3">
            <a:alphaModFix/>
          </a:blip>
          <a:stretch>
            <a:fillRect/>
          </a:stretch>
        </p:blipFill>
        <p:spPr>
          <a:xfrm>
            <a:off x="3234775" y="1274198"/>
            <a:ext cx="2517250" cy="3113874"/>
          </a:xfrm>
          <a:prstGeom prst="rect">
            <a:avLst/>
          </a:prstGeom>
          <a:noFill/>
          <a:ln>
            <a:noFill/>
          </a:ln>
        </p:spPr>
      </p:pic>
      <p:pic>
        <p:nvPicPr>
          <p:cNvPr id="342" name="Shape 342"/>
          <p:cNvPicPr preferRelativeResize="0"/>
          <p:nvPr/>
        </p:nvPicPr>
        <p:blipFill>
          <a:blip r:embed="rId4">
            <a:alphaModFix/>
          </a:blip>
          <a:stretch>
            <a:fillRect/>
          </a:stretch>
        </p:blipFill>
        <p:spPr>
          <a:xfrm>
            <a:off x="6243718" y="1274200"/>
            <a:ext cx="2754931" cy="31862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Shape 348"/>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49" name="Shape 349"/>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
        <p:nvSpPr>
          <p:cNvPr id="350" name="Shape 350"/>
          <p:cNvSpPr txBox="1"/>
          <p:nvPr>
            <p:ph idx="1" type="body"/>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340"/>
              </a:spcBef>
              <a:spcAft>
                <a:spcPts val="0"/>
              </a:spcAft>
              <a:buNone/>
            </a:pPr>
            <a:r>
              <a:rPr lang="fr" sz="1800">
                <a:latin typeface="Georgia"/>
                <a:ea typeface="Georgia"/>
                <a:cs typeface="Georgia"/>
                <a:sym typeface="Georgia"/>
              </a:rPr>
              <a:t>General information</a:t>
            </a:r>
            <a:endParaRPr sz="1800">
              <a:latin typeface="Georgia"/>
              <a:ea typeface="Georgia"/>
              <a:cs typeface="Georgia"/>
              <a:sym typeface="Georgia"/>
            </a:endParaRPr>
          </a:p>
          <a:p>
            <a:pPr indent="0" lvl="1" marL="1587" marR="0" rtl="0" algn="l">
              <a:lnSpc>
                <a:spcPct val="90000"/>
              </a:lnSpc>
              <a:spcBef>
                <a:spcPts val="340"/>
              </a:spcBef>
              <a:spcAft>
                <a:spcPts val="0"/>
              </a:spcAft>
              <a:buNone/>
            </a:pPr>
            <a:r>
              <a:rPr lang="fr" sz="1800">
                <a:latin typeface="Georgia"/>
                <a:ea typeface="Georgia"/>
                <a:cs typeface="Georgia"/>
                <a:sym typeface="Georgia"/>
              </a:rPr>
              <a:t>about your files</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pic>
        <p:nvPicPr>
          <p:cNvPr id="351" name="Shape 351"/>
          <p:cNvPicPr preferRelativeResize="0"/>
          <p:nvPr/>
        </p:nvPicPr>
        <p:blipFill>
          <a:blip r:embed="rId3">
            <a:alphaModFix/>
          </a:blip>
          <a:stretch>
            <a:fillRect/>
          </a:stretch>
        </p:blipFill>
        <p:spPr>
          <a:xfrm>
            <a:off x="3999300" y="917575"/>
            <a:ext cx="4990850" cy="3454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Shape 357"/>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58" name="Shape 358"/>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59" name="Shape 359"/>
          <p:cNvPicPr preferRelativeResize="0"/>
          <p:nvPr/>
        </p:nvPicPr>
        <p:blipFill>
          <a:blip r:embed="rId3">
            <a:alphaModFix/>
          </a:blip>
          <a:stretch>
            <a:fillRect/>
          </a:stretch>
        </p:blipFill>
        <p:spPr>
          <a:xfrm>
            <a:off x="5198950" y="277350"/>
            <a:ext cx="3788825" cy="4181324"/>
          </a:xfrm>
          <a:prstGeom prst="rect">
            <a:avLst/>
          </a:prstGeom>
          <a:noFill/>
          <a:ln>
            <a:noFill/>
          </a:ln>
        </p:spPr>
      </p:pic>
      <p:sp>
        <p:nvSpPr>
          <p:cNvPr id="360" name="Shape 360"/>
          <p:cNvSpPr txBox="1"/>
          <p:nvPr>
            <p:ph idx="1" type="body"/>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340"/>
              </a:spcBef>
              <a:spcAft>
                <a:spcPts val="0"/>
              </a:spcAft>
              <a:buNone/>
            </a:pPr>
            <a:r>
              <a:rPr lang="fr" sz="1800">
                <a:latin typeface="Georgia"/>
                <a:ea typeface="Georgia"/>
                <a:cs typeface="Georgia"/>
                <a:sym typeface="Georgia"/>
              </a:rPr>
              <a:t>Inspect your files</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Shape 366"/>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67" name="Shape 367"/>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68" name="Shape 368"/>
          <p:cNvPicPr preferRelativeResize="0"/>
          <p:nvPr/>
        </p:nvPicPr>
        <p:blipFill>
          <a:blip r:embed="rId3">
            <a:alphaModFix/>
          </a:blip>
          <a:stretch>
            <a:fillRect/>
          </a:stretch>
        </p:blipFill>
        <p:spPr>
          <a:xfrm>
            <a:off x="1957900" y="1116275"/>
            <a:ext cx="7065151" cy="3321499"/>
          </a:xfrm>
          <a:prstGeom prst="rect">
            <a:avLst/>
          </a:prstGeom>
          <a:noFill/>
          <a:ln>
            <a:noFill/>
          </a:ln>
        </p:spPr>
      </p:pic>
      <p:sp>
        <p:nvSpPr>
          <p:cNvPr id="369" name="Shape 369"/>
          <p:cNvSpPr txBox="1"/>
          <p:nvPr>
            <p:ph idx="1" type="body"/>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340"/>
              </a:spcBef>
              <a:spcAft>
                <a:spcPts val="0"/>
              </a:spcAft>
              <a:buNone/>
            </a:pPr>
            <a:r>
              <a:rPr lang="fr" sz="1800">
                <a:latin typeface="Georgia"/>
                <a:ea typeface="Georgia"/>
                <a:cs typeface="Georgia"/>
                <a:sym typeface="Georgia"/>
              </a:rPr>
              <a:t>Policy editor</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Shape 375"/>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76" name="Shape 376"/>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77" name="Shape 377"/>
          <p:cNvPicPr preferRelativeResize="0"/>
          <p:nvPr/>
        </p:nvPicPr>
        <p:blipFill>
          <a:blip r:embed="rId3">
            <a:alphaModFix/>
          </a:blip>
          <a:stretch>
            <a:fillRect/>
          </a:stretch>
        </p:blipFill>
        <p:spPr>
          <a:xfrm>
            <a:off x="2091475" y="1107700"/>
            <a:ext cx="6997851" cy="3376375"/>
          </a:xfrm>
          <a:prstGeom prst="rect">
            <a:avLst/>
          </a:prstGeom>
          <a:noFill/>
          <a:ln>
            <a:noFill/>
          </a:ln>
        </p:spPr>
      </p:pic>
      <p:sp>
        <p:nvSpPr>
          <p:cNvPr id="378" name="Shape 378"/>
          <p:cNvSpPr txBox="1"/>
          <p:nvPr>
            <p:ph idx="1" type="body"/>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340"/>
              </a:spcBef>
              <a:spcAft>
                <a:spcPts val="0"/>
              </a:spcAft>
              <a:buNone/>
            </a:pPr>
            <a:r>
              <a:rPr lang="fr" sz="1800">
                <a:latin typeface="Georgia"/>
                <a:ea typeface="Georgia"/>
                <a:cs typeface="Georgia"/>
                <a:sym typeface="Georgia"/>
              </a:rPr>
              <a:t>Public policies</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Shape 384"/>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85" name="Shape 385"/>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386" name="Shape 386"/>
          <p:cNvPicPr preferRelativeResize="0"/>
          <p:nvPr/>
        </p:nvPicPr>
        <p:blipFill>
          <a:blip r:embed="rId3">
            <a:alphaModFix/>
          </a:blip>
          <a:stretch>
            <a:fillRect/>
          </a:stretch>
        </p:blipFill>
        <p:spPr>
          <a:xfrm>
            <a:off x="2678750" y="1880500"/>
            <a:ext cx="5960951" cy="2526400"/>
          </a:xfrm>
          <a:prstGeom prst="rect">
            <a:avLst/>
          </a:prstGeom>
          <a:noFill/>
          <a:ln>
            <a:noFill/>
          </a:ln>
        </p:spPr>
      </p:pic>
      <p:sp>
        <p:nvSpPr>
          <p:cNvPr id="387" name="Shape 387"/>
          <p:cNvSpPr txBox="1"/>
          <p:nvPr>
            <p:ph idx="1" type="body"/>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340"/>
              </a:spcBef>
              <a:spcAft>
                <a:spcPts val="0"/>
              </a:spcAft>
              <a:buNone/>
            </a:pPr>
            <a:r>
              <a:rPr lang="fr" sz="1800">
                <a:latin typeface="Georgia"/>
                <a:ea typeface="Georgia"/>
                <a:cs typeface="Georgia"/>
                <a:sym typeface="Georgia"/>
              </a:rPr>
              <a:t>Integration</a:t>
            </a:r>
            <a:endParaRPr sz="1800">
              <a:latin typeface="Georgia"/>
              <a:ea typeface="Georgia"/>
              <a:cs typeface="Georgia"/>
              <a:sym typeface="Georgia"/>
            </a:endParaRPr>
          </a:p>
          <a:p>
            <a:pPr indent="0" lvl="1" marL="1587" marR="0" rtl="0" algn="l">
              <a:lnSpc>
                <a:spcPct val="90000"/>
              </a:lnSpc>
              <a:spcBef>
                <a:spcPts val="340"/>
              </a:spcBef>
              <a:spcAft>
                <a:spcPts val="0"/>
              </a:spcAft>
              <a:buNone/>
            </a:pPr>
            <a:r>
              <a:rPr lang="fr"/>
              <a:t>Archivematica is an integrated suite of open-source software tools that allows users to process digital objects from ingest to access in compliance with the ISO-OAIS functional model</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394" name="Shape 394"/>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
        <p:nvSpPr>
          <p:cNvPr id="395" name="Shape 395"/>
          <p:cNvSpPr txBox="1"/>
          <p:nvPr>
            <p:ph idx="1" type="body"/>
          </p:nvPr>
        </p:nvSpPr>
        <p:spPr>
          <a:xfrm>
            <a:off x="431800" y="917575"/>
            <a:ext cx="8357100" cy="31317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340"/>
              </a:spcBef>
              <a:spcAft>
                <a:spcPts val="0"/>
              </a:spcAft>
              <a:buClr>
                <a:schemeClr val="dk1"/>
              </a:buClr>
              <a:buSzPts val="1100"/>
              <a:buFont typeface="Arial"/>
              <a:buNone/>
            </a:pPr>
            <a:r>
              <a:rPr lang="fr" sz="1800">
                <a:latin typeface="Georgia"/>
                <a:ea typeface="Georgia"/>
                <a:cs typeface="Georgia"/>
                <a:sym typeface="Georgia"/>
              </a:rPr>
              <a:t>Supported formats:</a:t>
            </a:r>
            <a:endParaRPr sz="1800">
              <a:latin typeface="Georgia"/>
              <a:ea typeface="Georgia"/>
              <a:cs typeface="Georgia"/>
              <a:sym typeface="Georgia"/>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Priorities for the implementation checker:</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Matroska</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FFV1</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Can accept any format supported by MediaInfo for the policy checker</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MXF + JP2k</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QuickTime/MOV</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Audio files (WAV, BWF, AIFF...)</a:t>
            </a:r>
            <a:endParaRPr sz="1700">
              <a:latin typeface="Calibri"/>
              <a:ea typeface="Calibri"/>
              <a:cs typeface="Calibri"/>
              <a:sym typeface="Calibri"/>
            </a:endParaRPr>
          </a:p>
          <a:p>
            <a:pPr indent="0" lvl="0" marL="1587" marR="0" rtl="0" algn="l">
              <a:lnSpc>
                <a:spcPct val="90000"/>
              </a:lnSpc>
              <a:spcBef>
                <a:spcPts val="340"/>
              </a:spcBef>
              <a:spcAft>
                <a:spcPts val="0"/>
              </a:spcAft>
              <a:buClr>
                <a:schemeClr val="dk1"/>
              </a:buClr>
              <a:buSzPts val="1100"/>
              <a:buFont typeface="Arial"/>
              <a:buNone/>
            </a:pPr>
            <a:r>
              <a:rPr lang="fr" sz="1700">
                <a:latin typeface="Calibri"/>
                <a:ea typeface="Calibri"/>
                <a:cs typeface="Calibri"/>
                <a:sym typeface="Calibri"/>
              </a:rPr>
              <a:t>    	...</a:t>
            </a:r>
            <a:endParaRPr sz="1700">
              <a:latin typeface="Calibri"/>
              <a:ea typeface="Calibri"/>
              <a:cs typeface="Calibri"/>
              <a:sym typeface="Calibri"/>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Shape 401"/>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402" name="Shape 402"/>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403" name="Shape 403"/>
          <p:cNvPicPr preferRelativeResize="0"/>
          <p:nvPr/>
        </p:nvPicPr>
        <p:blipFill>
          <a:blip r:embed="rId3">
            <a:alphaModFix/>
          </a:blip>
          <a:stretch>
            <a:fillRect/>
          </a:stretch>
        </p:blipFill>
        <p:spPr>
          <a:xfrm>
            <a:off x="2339175" y="1190650"/>
            <a:ext cx="5368225" cy="3216251"/>
          </a:xfrm>
          <a:prstGeom prst="rect">
            <a:avLst/>
          </a:prstGeom>
          <a:noFill/>
          <a:ln>
            <a:noFill/>
          </a:ln>
        </p:spPr>
      </p:pic>
      <p:sp>
        <p:nvSpPr>
          <p:cNvPr id="404" name="Shape 404"/>
          <p:cNvSpPr txBox="1"/>
          <p:nvPr>
            <p:ph idx="1" type="body"/>
          </p:nvPr>
        </p:nvSpPr>
        <p:spPr>
          <a:xfrm>
            <a:off x="393450" y="924925"/>
            <a:ext cx="8357100" cy="31317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Support of plugins</a:t>
            </a:r>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pic>
        <p:nvPicPr>
          <p:cNvPr id="405" name="Shape 405"/>
          <p:cNvPicPr preferRelativeResize="0"/>
          <p:nvPr/>
        </p:nvPicPr>
        <p:blipFill>
          <a:blip r:embed="rId4">
            <a:alphaModFix/>
          </a:blip>
          <a:stretch>
            <a:fillRect/>
          </a:stretch>
        </p:blipFill>
        <p:spPr>
          <a:xfrm>
            <a:off x="393450" y="3789650"/>
            <a:ext cx="988400" cy="494200"/>
          </a:xfrm>
          <a:prstGeom prst="rect">
            <a:avLst/>
          </a:prstGeom>
          <a:noFill/>
          <a:ln>
            <a:noFill/>
          </a:ln>
        </p:spPr>
      </p:pic>
      <p:pic>
        <p:nvPicPr>
          <p:cNvPr id="406" name="Shape 406"/>
          <p:cNvPicPr preferRelativeResize="0"/>
          <p:nvPr/>
        </p:nvPicPr>
        <p:blipFill>
          <a:blip r:embed="rId5">
            <a:alphaModFix/>
          </a:blip>
          <a:stretch>
            <a:fillRect/>
          </a:stretch>
        </p:blipFill>
        <p:spPr>
          <a:xfrm>
            <a:off x="1338775" y="3576250"/>
            <a:ext cx="921000" cy="921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Why quality control is important?</a:t>
            </a:r>
            <a:endParaRPr b="0" i="0" sz="2200" u="none" cap="none" strike="noStrike">
              <a:solidFill>
                <a:schemeClr val="accent1"/>
              </a:solidFill>
              <a:latin typeface="Georgia"/>
              <a:ea typeface="Georgia"/>
              <a:cs typeface="Georgia"/>
              <a:sym typeface="Georgia"/>
            </a:endParaRPr>
          </a:p>
        </p:txBody>
      </p:sp>
      <p:sp>
        <p:nvSpPr>
          <p:cNvPr id="104" name="Shape 104"/>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360"/>
              </a:spcBef>
              <a:spcAft>
                <a:spcPts val="0"/>
              </a:spcAft>
              <a:buNone/>
            </a:pPr>
            <a:r>
              <a:rPr lang="fr"/>
              <a:t>If you don’t handle that now, content is definitely partially lost.</a:t>
            </a:r>
            <a:endParaRPr b="0" i="0" sz="1800" u="none" cap="none" strike="noStrike">
              <a:solidFill>
                <a:schemeClr val="dk1"/>
              </a:solidFill>
              <a:latin typeface="Georgia"/>
              <a:ea typeface="Georgia"/>
              <a:cs typeface="Georgia"/>
              <a:sym typeface="Georgia"/>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105" name="Shape 105"/>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106" name="Shape 106"/>
          <p:cNvPicPr preferRelativeResize="0"/>
          <p:nvPr/>
        </p:nvPicPr>
        <p:blipFill>
          <a:blip r:embed="rId3">
            <a:alphaModFix/>
          </a:blip>
          <a:stretch>
            <a:fillRect/>
          </a:stretch>
        </p:blipFill>
        <p:spPr>
          <a:xfrm>
            <a:off x="5374621" y="1495575"/>
            <a:ext cx="3751000" cy="2968750"/>
          </a:xfrm>
          <a:prstGeom prst="rect">
            <a:avLst/>
          </a:prstGeom>
          <a:noFill/>
          <a:ln>
            <a:noFill/>
          </a:ln>
        </p:spPr>
      </p:pic>
      <p:pic>
        <p:nvPicPr>
          <p:cNvPr id="107" name="Shape 107"/>
          <p:cNvPicPr preferRelativeResize="0"/>
          <p:nvPr/>
        </p:nvPicPr>
        <p:blipFill>
          <a:blip r:embed="rId4">
            <a:alphaModFix/>
          </a:blip>
          <a:stretch>
            <a:fillRect/>
          </a:stretch>
        </p:blipFill>
        <p:spPr>
          <a:xfrm>
            <a:off x="1365159" y="1495575"/>
            <a:ext cx="3958340" cy="2968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Shape 412"/>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413" name="Shape 413"/>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
        <p:nvSpPr>
          <p:cNvPr id="414" name="Shape 414"/>
          <p:cNvSpPr txBox="1"/>
          <p:nvPr>
            <p:ph idx="1" type="body"/>
          </p:nvPr>
        </p:nvSpPr>
        <p:spPr>
          <a:xfrm>
            <a:off x="393450" y="924925"/>
            <a:ext cx="8357100" cy="31317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chemeClr val="dk1"/>
              </a:buClr>
              <a:buSzPts val="1100"/>
              <a:buFont typeface="Arial"/>
              <a:buNone/>
            </a:pPr>
            <a:r>
              <a:rPr lang="fr"/>
              <a:t>Versatile</a:t>
            </a:r>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Input can be from:</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Files (local/network)</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FTP/FTPS/SFTP</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HTTP/HTTPS</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Amazon S3</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Binaries are provided for:</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Windows</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Mac (Homebrew users:"brew install mediaconch", that's all!)</a:t>
            </a:r>
            <a:endParaRPr sz="1700">
              <a:latin typeface="Calibri"/>
              <a:ea typeface="Calibri"/>
              <a:cs typeface="Calibri"/>
              <a:sym typeface="Calibri"/>
            </a:endParaRPr>
          </a:p>
          <a:p>
            <a:pPr indent="-342900" lvl="0" marL="342900" marR="0" rtl="0" algn="l">
              <a:spcBef>
                <a:spcPts val="0"/>
              </a:spcBef>
              <a:spcAft>
                <a:spcPts val="0"/>
              </a:spcAft>
              <a:buClr>
                <a:schemeClr val="dk1"/>
              </a:buClr>
              <a:buSzPts val="1100"/>
              <a:buFont typeface="Arial"/>
              <a:buNone/>
            </a:pPr>
            <a:r>
              <a:rPr lang="fr" sz="1700">
                <a:latin typeface="Calibri"/>
                <a:ea typeface="Calibri"/>
                <a:cs typeface="Calibri"/>
                <a:sym typeface="Calibri"/>
              </a:rPr>
              <a:t>	Linux (Ubuntu, Debian, Fedora, OpenSUSE...)</a:t>
            </a:r>
            <a:endParaRPr sz="1700">
              <a:latin typeface="Calibri"/>
              <a:ea typeface="Calibri"/>
              <a:cs typeface="Calibri"/>
              <a:sym typeface="Calibri"/>
            </a:endParaRPr>
          </a:p>
          <a:p>
            <a:pPr indent="0" lvl="1" marL="1587" marR="0" rtl="0" algn="l">
              <a:lnSpc>
                <a:spcPct val="90000"/>
              </a:lnSpc>
              <a:spcBef>
                <a:spcPts val="340"/>
              </a:spcBef>
              <a:spcAft>
                <a:spcPts val="0"/>
              </a:spcAft>
              <a:buNone/>
            </a:pPr>
            <a:r>
              <a:t/>
            </a:r>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sz="1700">
              <a:latin typeface="Calibri"/>
              <a:ea typeface="Calibri"/>
              <a:cs typeface="Calibri"/>
              <a:sym typeface="Calibri"/>
            </a:endParaRPr>
          </a:p>
          <a:p>
            <a:pPr indent="-342900" lvl="0" marL="342900" marR="0" rtl="0" algn="l">
              <a:spcBef>
                <a:spcPts val="360"/>
              </a:spcBef>
              <a:spcAft>
                <a:spcPts val="0"/>
              </a:spcAft>
              <a:buNone/>
            </a:pPr>
            <a:r>
              <a:t/>
            </a:r>
            <a:endParaRPr sz="1700">
              <a:latin typeface="Calibri"/>
              <a:ea typeface="Calibri"/>
              <a:cs typeface="Calibri"/>
              <a:sym typeface="Calibri"/>
            </a:endParaRPr>
          </a:p>
          <a:p>
            <a:pPr indent="455613" lvl="1" marL="1587" marR="0" rtl="0" algn="l">
              <a:lnSpc>
                <a:spcPct val="90000"/>
              </a:lnSpc>
              <a:spcBef>
                <a:spcPts val="430"/>
              </a:spcBef>
              <a:spcAft>
                <a:spcPts val="0"/>
              </a:spcAft>
              <a:buNone/>
            </a:pPr>
            <a:r>
              <a:t/>
            </a:r>
            <a:endParaRPr i="0" u="none" cap="none" strike="noStrike">
              <a:solidFill>
                <a:schemeClr val="dk1"/>
              </a:solidFill>
            </a:endParaRPr>
          </a:p>
        </p:txBody>
      </p:sp>
      <p:pic>
        <p:nvPicPr>
          <p:cNvPr id="415" name="Shape 415"/>
          <p:cNvPicPr preferRelativeResize="0"/>
          <p:nvPr/>
        </p:nvPicPr>
        <p:blipFill>
          <a:blip r:embed="rId3">
            <a:alphaModFix/>
          </a:blip>
          <a:stretch>
            <a:fillRect/>
          </a:stretch>
        </p:blipFill>
        <p:spPr>
          <a:xfrm>
            <a:off x="5680075" y="4131750"/>
            <a:ext cx="3362325" cy="352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Shape 421"/>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Overview of MediaConch</a:t>
            </a:r>
            <a:endParaRPr b="0" i="0" sz="2200" u="none" cap="none" strike="noStrike">
              <a:solidFill>
                <a:schemeClr val="accent1"/>
              </a:solidFill>
              <a:latin typeface="Georgia"/>
              <a:ea typeface="Georgia"/>
              <a:cs typeface="Georgia"/>
              <a:sym typeface="Georgia"/>
            </a:endParaRPr>
          </a:p>
        </p:txBody>
      </p:sp>
      <p:sp>
        <p:nvSpPr>
          <p:cNvPr id="422" name="Shape 422"/>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
        <p:nvSpPr>
          <p:cNvPr id="423" name="Shape 423"/>
          <p:cNvSpPr txBox="1"/>
          <p:nvPr>
            <p:ph idx="1" type="body"/>
          </p:nvPr>
        </p:nvSpPr>
        <p:spPr>
          <a:xfrm>
            <a:off x="393450" y="924925"/>
            <a:ext cx="8357100" cy="3131700"/>
          </a:xfrm>
          <a:prstGeom prst="rect">
            <a:avLst/>
          </a:prstGeom>
          <a:noFill/>
          <a:ln>
            <a:noFill/>
          </a:ln>
        </p:spPr>
        <p:txBody>
          <a:bodyPr anchorCtr="0" anchor="t" bIns="0" lIns="0" spcFirstLastPara="1" rIns="0" wrap="square" tIns="0">
            <a:noAutofit/>
          </a:bodyPr>
          <a:lstStyle/>
          <a:p>
            <a:pPr indent="0" lvl="0" marL="1587" marR="0" rtl="0" algn="l">
              <a:lnSpc>
                <a:spcPct val="90000"/>
              </a:lnSpc>
              <a:spcBef>
                <a:spcPts val="430"/>
              </a:spcBef>
              <a:spcAft>
                <a:spcPts val="0"/>
              </a:spcAft>
              <a:buClr>
                <a:schemeClr val="dk1"/>
              </a:buClr>
              <a:buSzPts val="1100"/>
              <a:buFont typeface="Arial"/>
              <a:buNone/>
            </a:pPr>
            <a:r>
              <a:rPr lang="fr" sz="1800">
                <a:latin typeface="Georgia"/>
                <a:ea typeface="Georgia"/>
                <a:cs typeface="Georgia"/>
                <a:sym typeface="Georgia"/>
              </a:rPr>
              <a:t>And after PREFORMA sponsorship?</a:t>
            </a:r>
            <a:r>
              <a:rPr lang="fr"/>
              <a:t> </a:t>
            </a:r>
            <a:r>
              <a:rPr lang="fr" sz="1800">
                <a:latin typeface="Georgia"/>
                <a:ea typeface="Georgia"/>
                <a:cs typeface="Georgia"/>
                <a:sym typeface="Georgia"/>
              </a:rPr>
              <a:t>It depends on you!</a:t>
            </a:r>
            <a:endParaRPr sz="1800">
              <a:latin typeface="Georgia"/>
              <a:ea typeface="Georgia"/>
              <a:cs typeface="Georgia"/>
              <a:sym typeface="Georgia"/>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This is open source</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Driven by user requests</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Everyone can develop or sponsor a development</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Potential features:</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    Support of tests for your prefered format (MOV? MXF? JP2k? WAV?)</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   </a:t>
            </a:r>
            <a:r>
              <a:rPr lang="fr" sz="1700">
                <a:latin typeface="Calibri"/>
                <a:ea typeface="Calibri"/>
                <a:cs typeface="Calibri"/>
                <a:sym typeface="Calibri"/>
              </a:rPr>
              <a:t> </a:t>
            </a:r>
            <a:r>
              <a:rPr lang="fr" sz="1700">
                <a:latin typeface="Calibri"/>
                <a:ea typeface="Calibri"/>
                <a:cs typeface="Calibri"/>
                <a:sym typeface="Calibri"/>
              </a:rPr>
              <a:t>Integration in your workflow</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rPr lang="fr" sz="1700">
                <a:latin typeface="Calibri"/>
                <a:ea typeface="Calibri"/>
                <a:cs typeface="Calibri"/>
                <a:sym typeface="Calibri"/>
              </a:rPr>
              <a:t>    ...</a:t>
            </a:r>
            <a:endParaRPr sz="1700">
              <a:latin typeface="Calibri"/>
              <a:ea typeface="Calibri"/>
              <a:cs typeface="Calibri"/>
              <a:sym typeface="Calibri"/>
            </a:endParaRPr>
          </a:p>
          <a:p>
            <a:pPr indent="455613" lvl="0" marL="1587" marR="0" rtl="0" algn="l">
              <a:lnSpc>
                <a:spcPct val="90000"/>
              </a:lnSpc>
              <a:spcBef>
                <a:spcPts val="430"/>
              </a:spcBef>
              <a:spcAft>
                <a:spcPts val="0"/>
              </a:spcAft>
              <a:buClr>
                <a:schemeClr val="dk1"/>
              </a:buClr>
              <a:buSzPts val="1100"/>
              <a:buFont typeface="Arial"/>
              <a:buNone/>
            </a:pPr>
            <a:r>
              <a:t/>
            </a:r>
            <a:endParaRPr sz="1700">
              <a:latin typeface="Calibri"/>
              <a:ea typeface="Calibri"/>
              <a:cs typeface="Calibri"/>
              <a:sym typeface="Calibri"/>
            </a:endParaRPr>
          </a:p>
          <a:p>
            <a:pPr indent="455613" lvl="1" marL="1587" marR="0" rtl="0" algn="l">
              <a:lnSpc>
                <a:spcPct val="90000"/>
              </a:lnSpc>
              <a:spcBef>
                <a:spcPts val="430"/>
              </a:spcBef>
              <a:spcAft>
                <a:spcPts val="0"/>
              </a:spcAft>
              <a:buNone/>
            </a:pPr>
            <a:r>
              <a:t/>
            </a:r>
            <a:endParaRPr sz="1800">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Shape 429"/>
          <p:cNvSpPr txBox="1"/>
          <p:nvPr>
            <p:ph idx="1" type="body"/>
          </p:nvPr>
        </p:nvSpPr>
        <p:spPr>
          <a:xfrm>
            <a:off x="1042988" y="555625"/>
            <a:ext cx="6984900" cy="2663700"/>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Other tools</a:t>
            </a:r>
            <a:endParaRPr/>
          </a:p>
        </p:txBody>
      </p:sp>
      <p:sp>
        <p:nvSpPr>
          <p:cNvPr id="430" name="Shape 430"/>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type="title"/>
          </p:nvPr>
        </p:nvSpPr>
        <p:spPr>
          <a:xfrm>
            <a:off x="431800" y="219075"/>
            <a:ext cx="8277300" cy="438300"/>
          </a:xfrm>
          <a:prstGeom prst="rect">
            <a:avLst/>
          </a:prstGeom>
        </p:spPr>
        <p:txBody>
          <a:bodyPr anchorCtr="0" anchor="b" bIns="0" lIns="0" spcFirstLastPara="1" rIns="0" wrap="square" tIns="0">
            <a:noAutofit/>
          </a:bodyPr>
          <a:lstStyle/>
          <a:p>
            <a:pPr indent="0" lvl="0" marL="0" rtl="0">
              <a:spcBef>
                <a:spcPts val="0"/>
              </a:spcBef>
              <a:spcAft>
                <a:spcPts val="0"/>
              </a:spcAft>
              <a:buNone/>
            </a:pPr>
            <a:r>
              <a:rPr lang="fr"/>
              <a:t>MediaInfo</a:t>
            </a:r>
            <a:endParaRPr/>
          </a:p>
        </p:txBody>
      </p:sp>
      <p:sp>
        <p:nvSpPr>
          <p:cNvPr id="436" name="Shape 436"/>
          <p:cNvSpPr txBox="1"/>
          <p:nvPr>
            <p:ph idx="1" type="body"/>
          </p:nvPr>
        </p:nvSpPr>
        <p:spPr>
          <a:xfrm>
            <a:off x="431800" y="917575"/>
            <a:ext cx="8472600" cy="3311400"/>
          </a:xfrm>
          <a:prstGeom prst="rect">
            <a:avLst/>
          </a:prstGeom>
        </p:spPr>
        <p:txBody>
          <a:bodyPr anchorCtr="0" anchor="t" bIns="0" lIns="0" spcFirstLastPara="1" rIns="0" wrap="square" tIns="0">
            <a:noAutofit/>
          </a:bodyPr>
          <a:lstStyle/>
          <a:p>
            <a:pPr indent="0" lvl="0" marL="0" rtl="0">
              <a:spcBef>
                <a:spcPts val="360"/>
              </a:spcBef>
              <a:spcAft>
                <a:spcPts val="90"/>
              </a:spcAft>
              <a:buClr>
                <a:schemeClr val="dk1"/>
              </a:buClr>
              <a:buSzPts val="1100"/>
              <a:buFont typeface="Arial"/>
              <a:buNone/>
            </a:pPr>
            <a:r>
              <a:rPr lang="fr"/>
              <a:t>C</a:t>
            </a:r>
            <a:r>
              <a:rPr lang="fr"/>
              <a:t>onvenient unified display of the most relevant technical and tag data for video and audio files.</a:t>
            </a:r>
            <a:endParaRPr sz="1700">
              <a:latin typeface="Calibri"/>
              <a:ea typeface="Calibri"/>
              <a:cs typeface="Calibri"/>
              <a:sym typeface="Calibri"/>
            </a:endParaRPr>
          </a:p>
        </p:txBody>
      </p:sp>
      <p:pic>
        <p:nvPicPr>
          <p:cNvPr id="437" name="Shape 437"/>
          <p:cNvPicPr preferRelativeResize="0"/>
          <p:nvPr/>
        </p:nvPicPr>
        <p:blipFill>
          <a:blip r:embed="rId3">
            <a:alphaModFix/>
          </a:blip>
          <a:stretch>
            <a:fillRect/>
          </a:stretch>
        </p:blipFill>
        <p:spPr>
          <a:xfrm>
            <a:off x="4878775" y="1820400"/>
            <a:ext cx="4265225" cy="2652875"/>
          </a:xfrm>
          <a:prstGeom prst="rect">
            <a:avLst/>
          </a:prstGeom>
          <a:noFill/>
          <a:ln>
            <a:noFill/>
          </a:ln>
        </p:spPr>
      </p:pic>
      <p:sp>
        <p:nvSpPr>
          <p:cNvPr id="438" name="Shape 438"/>
          <p:cNvSpPr txBox="1"/>
          <p:nvPr/>
        </p:nvSpPr>
        <p:spPr>
          <a:xfrm>
            <a:off x="229675" y="1740950"/>
            <a:ext cx="4527300" cy="3000000"/>
          </a:xfrm>
          <a:prstGeom prst="rect">
            <a:avLst/>
          </a:prstGeom>
          <a:noFill/>
          <a:ln>
            <a:noFill/>
          </a:ln>
        </p:spPr>
        <p:txBody>
          <a:bodyPr anchorCtr="0" anchor="ctr" bIns="91425" lIns="91425" spcFirstLastPara="1" rIns="91425" wrap="square" tIns="91425">
            <a:noAutofit/>
          </a:bodyPr>
          <a:lstStyle/>
          <a:p>
            <a:pPr indent="0" lvl="0" marL="0" rtl="0">
              <a:spcBef>
                <a:spcPts val="360"/>
              </a:spcBef>
              <a:spcAft>
                <a:spcPts val="0"/>
              </a:spcAft>
              <a:buNone/>
            </a:pPr>
            <a:r>
              <a:rPr b="1" lang="fr">
                <a:solidFill>
                  <a:schemeClr val="dk1"/>
                </a:solidFill>
                <a:latin typeface="Calibri"/>
                <a:ea typeface="Calibri"/>
                <a:cs typeface="Calibri"/>
                <a:sym typeface="Calibri"/>
              </a:rPr>
              <a:t>O</a:t>
            </a:r>
            <a:r>
              <a:rPr b="1" lang="fr">
                <a:solidFill>
                  <a:schemeClr val="dk1"/>
                </a:solidFill>
                <a:latin typeface="Calibri"/>
                <a:ea typeface="Calibri"/>
                <a:cs typeface="Calibri"/>
                <a:sym typeface="Calibri"/>
              </a:rPr>
              <a:t>utput</a:t>
            </a:r>
            <a:r>
              <a:rPr lang="fr">
                <a:solidFill>
                  <a:schemeClr val="dk1"/>
                </a:solidFill>
                <a:latin typeface="Calibri"/>
                <a:ea typeface="Calibri"/>
                <a:cs typeface="Calibri"/>
                <a:sym typeface="Calibri"/>
              </a:rPr>
              <a:t>: text, XML, HTML, PBCore, EBUCore, NISO Z39.87...</a:t>
            </a:r>
            <a:endParaRPr>
              <a:solidFill>
                <a:schemeClr val="dk1"/>
              </a:solidFill>
              <a:latin typeface="Calibri"/>
              <a:ea typeface="Calibri"/>
              <a:cs typeface="Calibri"/>
              <a:sym typeface="Calibri"/>
            </a:endParaRPr>
          </a:p>
          <a:p>
            <a:pPr indent="0" lvl="0" marL="0" rtl="0">
              <a:spcBef>
                <a:spcPts val="360"/>
              </a:spcBef>
              <a:spcAft>
                <a:spcPts val="0"/>
              </a:spcAft>
              <a:buNone/>
            </a:pPr>
            <a:r>
              <a:rPr lang="fr">
                <a:solidFill>
                  <a:schemeClr val="dk1"/>
                </a:solidFill>
                <a:latin typeface="Calibri"/>
                <a:ea typeface="Calibri"/>
                <a:cs typeface="Calibri"/>
                <a:sym typeface="Calibri"/>
              </a:rPr>
              <a:t>Container: format, profile, commercial name of the format, duration, overall bit rate, writing application and library, title, author, director, album, track number, date, duration...</a:t>
            </a:r>
            <a:endParaRPr>
              <a:solidFill>
                <a:schemeClr val="dk1"/>
              </a:solidFill>
              <a:latin typeface="Calibri"/>
              <a:ea typeface="Calibri"/>
              <a:cs typeface="Calibri"/>
              <a:sym typeface="Calibri"/>
            </a:endParaRPr>
          </a:p>
          <a:p>
            <a:pPr indent="0" lvl="0" marL="0" rtl="0">
              <a:spcBef>
                <a:spcPts val="360"/>
              </a:spcBef>
              <a:spcAft>
                <a:spcPts val="0"/>
              </a:spcAft>
              <a:buNone/>
            </a:pPr>
            <a:r>
              <a:rPr b="1" lang="fr">
                <a:solidFill>
                  <a:schemeClr val="dk1"/>
                </a:solidFill>
                <a:latin typeface="Calibri"/>
                <a:ea typeface="Calibri"/>
                <a:cs typeface="Calibri"/>
                <a:sym typeface="Calibri"/>
              </a:rPr>
              <a:t>Video</a:t>
            </a:r>
            <a:r>
              <a:rPr lang="fr">
                <a:solidFill>
                  <a:schemeClr val="dk1"/>
                </a:solidFill>
                <a:latin typeface="Calibri"/>
                <a:ea typeface="Calibri"/>
                <a:cs typeface="Calibri"/>
                <a:sym typeface="Calibri"/>
              </a:rPr>
              <a:t>: format, codec id, aspect, frame rate, </a:t>
            </a:r>
            <a:r>
              <a:rPr lang="fr">
                <a:solidFill>
                  <a:schemeClr val="dk1"/>
                </a:solidFill>
                <a:latin typeface="Calibri"/>
                <a:ea typeface="Calibri"/>
                <a:cs typeface="Calibri"/>
                <a:sym typeface="Calibri"/>
              </a:rPr>
              <a:t>bitrate</a:t>
            </a:r>
            <a:r>
              <a:rPr lang="fr">
                <a:solidFill>
                  <a:schemeClr val="dk1"/>
                </a:solidFill>
                <a:latin typeface="Calibri"/>
                <a:ea typeface="Calibri"/>
                <a:cs typeface="Calibri"/>
                <a:sym typeface="Calibri"/>
              </a:rPr>
              <a:t>, color space, chroma subsampling, bit depth, scan type, scan order...</a:t>
            </a:r>
            <a:endParaRPr>
              <a:solidFill>
                <a:schemeClr val="dk1"/>
              </a:solidFill>
              <a:latin typeface="Calibri"/>
              <a:ea typeface="Calibri"/>
              <a:cs typeface="Calibri"/>
              <a:sym typeface="Calibri"/>
            </a:endParaRPr>
          </a:p>
          <a:p>
            <a:pPr indent="0" lvl="0" marL="0" rtl="0">
              <a:spcBef>
                <a:spcPts val="360"/>
              </a:spcBef>
              <a:spcAft>
                <a:spcPts val="0"/>
              </a:spcAft>
              <a:buNone/>
            </a:pPr>
            <a:r>
              <a:rPr b="1" lang="fr">
                <a:solidFill>
                  <a:schemeClr val="dk1"/>
                </a:solidFill>
                <a:latin typeface="Calibri"/>
                <a:ea typeface="Calibri"/>
                <a:cs typeface="Calibri"/>
                <a:sym typeface="Calibri"/>
              </a:rPr>
              <a:t>Audio</a:t>
            </a:r>
            <a:r>
              <a:rPr lang="fr">
                <a:solidFill>
                  <a:schemeClr val="dk1"/>
                </a:solidFill>
                <a:latin typeface="Calibri"/>
                <a:ea typeface="Calibri"/>
                <a:cs typeface="Calibri"/>
                <a:sym typeface="Calibri"/>
              </a:rPr>
              <a:t>: format, codec id, sample rate, channels, bit depth, language, bit rate...</a:t>
            </a:r>
            <a:endParaRPr>
              <a:solidFill>
                <a:schemeClr val="dk1"/>
              </a:solidFill>
              <a:latin typeface="Calibri"/>
              <a:ea typeface="Calibri"/>
              <a:cs typeface="Calibri"/>
              <a:sym typeface="Calibri"/>
            </a:endParaRPr>
          </a:p>
          <a:p>
            <a:pPr indent="0" lvl="0" marL="0" rtl="0">
              <a:spcBef>
                <a:spcPts val="360"/>
              </a:spcBef>
              <a:spcAft>
                <a:spcPts val="0"/>
              </a:spcAft>
              <a:buNone/>
            </a:pPr>
            <a:r>
              <a:rPr b="1" lang="fr">
                <a:solidFill>
                  <a:schemeClr val="dk1"/>
                </a:solidFill>
                <a:latin typeface="Calibri"/>
                <a:ea typeface="Calibri"/>
                <a:cs typeface="Calibri"/>
                <a:sym typeface="Calibri"/>
              </a:rPr>
              <a:t>Text</a:t>
            </a:r>
            <a:r>
              <a:rPr lang="fr">
                <a:solidFill>
                  <a:schemeClr val="dk1"/>
                </a:solidFill>
                <a:latin typeface="Calibri"/>
                <a:ea typeface="Calibri"/>
                <a:cs typeface="Calibri"/>
                <a:sym typeface="Calibri"/>
              </a:rPr>
              <a:t>: format, codec id, language of subtitle...</a:t>
            </a:r>
            <a:endParaRPr>
              <a:solidFill>
                <a:schemeClr val="dk1"/>
              </a:solidFill>
              <a:latin typeface="Calibri"/>
              <a:ea typeface="Calibri"/>
              <a:cs typeface="Calibri"/>
              <a:sym typeface="Calibri"/>
            </a:endParaRPr>
          </a:p>
          <a:p>
            <a:pPr indent="0" lvl="0" marL="0" rtl="0">
              <a:spcBef>
                <a:spcPts val="360"/>
              </a:spcBef>
              <a:spcAft>
                <a:spcPts val="0"/>
              </a:spcAft>
              <a:buNone/>
            </a:pPr>
            <a:r>
              <a:rPr b="1" lang="fr">
                <a:solidFill>
                  <a:schemeClr val="dk1"/>
                </a:solidFill>
                <a:latin typeface="Calibri"/>
                <a:ea typeface="Calibri"/>
                <a:cs typeface="Calibri"/>
                <a:sym typeface="Calibri"/>
              </a:rPr>
              <a:t>Chapters</a:t>
            </a:r>
            <a:r>
              <a:rPr lang="fr">
                <a:solidFill>
                  <a:schemeClr val="dk1"/>
                </a:solidFill>
                <a:latin typeface="Calibri"/>
                <a:ea typeface="Calibri"/>
                <a:cs typeface="Calibri"/>
                <a:sym typeface="Calibri"/>
              </a:rPr>
              <a:t>: count of chapters, list of chapters...</a:t>
            </a:r>
            <a:endParaRPr>
              <a:solidFill>
                <a:schemeClr val="dk1"/>
              </a:solidFill>
              <a:latin typeface="Calibri"/>
              <a:ea typeface="Calibri"/>
              <a:cs typeface="Calibri"/>
              <a:sym typeface="Calibri"/>
            </a:endParaRPr>
          </a:p>
          <a:p>
            <a:pPr indent="0" lvl="0" marL="0" rtl="0">
              <a:spcBef>
                <a:spcPts val="360"/>
              </a:spcBef>
              <a:spcAft>
                <a:spcPts val="0"/>
              </a:spcAft>
              <a:buNone/>
            </a:pPr>
            <a:r>
              <a:t/>
            </a:r>
            <a:endParaRPr>
              <a:solidFill>
                <a:schemeClr val="dk1"/>
              </a:solidFill>
              <a:latin typeface="Calibri"/>
              <a:ea typeface="Calibri"/>
              <a:cs typeface="Calibri"/>
              <a:sym typeface="Calibri"/>
            </a:endParaRPr>
          </a:p>
          <a:p>
            <a:pPr indent="0" lvl="0" marL="0" rtl="0">
              <a:spcBef>
                <a:spcPts val="360"/>
              </a:spcBef>
              <a:spcAft>
                <a:spcPts val="90"/>
              </a:spcAft>
              <a:buNone/>
            </a:pPr>
            <a:r>
              <a:t/>
            </a:r>
            <a:endParaRPr>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Shape 443"/>
          <p:cNvSpPr txBox="1"/>
          <p:nvPr>
            <p:ph type="title"/>
          </p:nvPr>
        </p:nvSpPr>
        <p:spPr>
          <a:xfrm>
            <a:off x="431800" y="219075"/>
            <a:ext cx="8277300" cy="438300"/>
          </a:xfrm>
          <a:prstGeom prst="rect">
            <a:avLst/>
          </a:prstGeom>
        </p:spPr>
        <p:txBody>
          <a:bodyPr anchorCtr="0" anchor="b" bIns="0" lIns="0" spcFirstLastPara="1" rIns="0" wrap="square" tIns="0">
            <a:noAutofit/>
          </a:bodyPr>
          <a:lstStyle/>
          <a:p>
            <a:pPr indent="0" lvl="0" marL="0">
              <a:spcBef>
                <a:spcPts val="0"/>
              </a:spcBef>
              <a:spcAft>
                <a:spcPts val="0"/>
              </a:spcAft>
              <a:buNone/>
            </a:pPr>
            <a:r>
              <a:rPr lang="fr"/>
              <a:t>BWF MetaEdit</a:t>
            </a:r>
            <a:endParaRPr/>
          </a:p>
        </p:txBody>
      </p:sp>
      <p:sp>
        <p:nvSpPr>
          <p:cNvPr id="444" name="Shape 444"/>
          <p:cNvSpPr txBox="1"/>
          <p:nvPr>
            <p:ph idx="1" type="body"/>
          </p:nvPr>
        </p:nvSpPr>
        <p:spPr>
          <a:xfrm>
            <a:off x="431800" y="917575"/>
            <a:ext cx="3894600" cy="3311400"/>
          </a:xfrm>
          <a:prstGeom prst="rect">
            <a:avLst/>
          </a:prstGeom>
        </p:spPr>
        <p:txBody>
          <a:bodyPr anchorCtr="0" anchor="t" bIns="0" lIns="0" spcFirstLastPara="1" rIns="0" wrap="square" tIns="0">
            <a:noAutofit/>
          </a:bodyPr>
          <a:lstStyle/>
          <a:p>
            <a:pPr indent="0" lvl="0" marL="0">
              <a:spcBef>
                <a:spcPts val="360"/>
              </a:spcBef>
              <a:spcAft>
                <a:spcPts val="0"/>
              </a:spcAft>
              <a:buNone/>
            </a:pPr>
            <a:r>
              <a:rPr lang="fr"/>
              <a:t>S</a:t>
            </a:r>
            <a:r>
              <a:rPr lang="fr"/>
              <a:t>upports embedding, validating, and exporting of metadata in Broadcast WAVE Format (BWF) files.</a:t>
            </a:r>
            <a:endParaRPr/>
          </a:p>
          <a:p>
            <a:pPr indent="0" lvl="0" marL="0">
              <a:spcBef>
                <a:spcPts val="360"/>
              </a:spcBef>
              <a:spcAft>
                <a:spcPts val="0"/>
              </a:spcAft>
              <a:buNone/>
            </a:pPr>
            <a:r>
              <a:t/>
            </a:r>
            <a:endParaRPr/>
          </a:p>
          <a:p>
            <a:pPr indent="0" lvl="0" marL="0">
              <a:spcBef>
                <a:spcPts val="360"/>
              </a:spcBef>
              <a:spcAft>
                <a:spcPts val="90"/>
              </a:spcAft>
              <a:buNone/>
            </a:pPr>
            <a:r>
              <a:rPr lang="fr"/>
              <a:t>It supports the FADGI Broadcast WAVE Metadata Embedding Guidelines.</a:t>
            </a:r>
            <a:endParaRPr/>
          </a:p>
        </p:txBody>
      </p:sp>
      <p:pic>
        <p:nvPicPr>
          <p:cNvPr id="445" name="Shape 445"/>
          <p:cNvPicPr preferRelativeResize="0"/>
          <p:nvPr/>
        </p:nvPicPr>
        <p:blipFill>
          <a:blip r:embed="rId3">
            <a:alphaModFix/>
          </a:blip>
          <a:stretch>
            <a:fillRect/>
          </a:stretch>
        </p:blipFill>
        <p:spPr>
          <a:xfrm>
            <a:off x="5465313" y="2183975"/>
            <a:ext cx="3571875" cy="2247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Shape 450"/>
          <p:cNvSpPr txBox="1"/>
          <p:nvPr>
            <p:ph type="title"/>
          </p:nvPr>
        </p:nvSpPr>
        <p:spPr>
          <a:xfrm>
            <a:off x="431800" y="219075"/>
            <a:ext cx="8277300" cy="438300"/>
          </a:xfrm>
          <a:prstGeom prst="rect">
            <a:avLst/>
          </a:prstGeom>
        </p:spPr>
        <p:txBody>
          <a:bodyPr anchorCtr="0" anchor="b" bIns="0" lIns="0" spcFirstLastPara="1" rIns="0" wrap="square" tIns="0">
            <a:noAutofit/>
          </a:bodyPr>
          <a:lstStyle/>
          <a:p>
            <a:pPr indent="0" lvl="0" marL="0" rtl="0">
              <a:spcBef>
                <a:spcPts val="0"/>
              </a:spcBef>
              <a:spcAft>
                <a:spcPts val="0"/>
              </a:spcAft>
              <a:buNone/>
            </a:pPr>
            <a:r>
              <a:rPr lang="fr"/>
              <a:t>DV Analyzer</a:t>
            </a:r>
            <a:endParaRPr/>
          </a:p>
        </p:txBody>
      </p:sp>
      <p:sp>
        <p:nvSpPr>
          <p:cNvPr id="451" name="Shape 451"/>
          <p:cNvSpPr txBox="1"/>
          <p:nvPr>
            <p:ph idx="1" type="body"/>
          </p:nvPr>
        </p:nvSpPr>
        <p:spPr>
          <a:xfrm>
            <a:off x="395125" y="916050"/>
            <a:ext cx="4275900" cy="3311400"/>
          </a:xfrm>
          <a:prstGeom prst="rect">
            <a:avLst/>
          </a:prstGeom>
        </p:spPr>
        <p:txBody>
          <a:bodyPr anchorCtr="0" anchor="t" bIns="0" lIns="0" spcFirstLastPara="1" rIns="0" wrap="square" tIns="0">
            <a:noAutofit/>
          </a:bodyPr>
          <a:lstStyle/>
          <a:p>
            <a:pPr indent="0" lvl="0" marL="0" rtl="0">
              <a:spcBef>
                <a:spcPts val="360"/>
              </a:spcBef>
              <a:spcAft>
                <a:spcPts val="90"/>
              </a:spcAft>
              <a:buNone/>
            </a:pPr>
            <a:r>
              <a:rPr lang="fr"/>
              <a:t>T</a:t>
            </a:r>
            <a:r>
              <a:rPr lang="fr"/>
              <a:t>echnical quality control and reporting tool that examines DV streams in order to report errors in the tape-to-file transfer process, such as video error concealment information, invalid audio samples, timecode inconsistency, inconsistent use of arbitrary bits in video DIF blocks, and DIF structural problems. Also reports on patterns within DV streams such as changes in DV time code, changes in recording date and time markers, first and last frame markers within individual recordings, and more.</a:t>
            </a:r>
            <a:endParaRPr/>
          </a:p>
        </p:txBody>
      </p:sp>
      <p:pic>
        <p:nvPicPr>
          <p:cNvPr id="452" name="Shape 452"/>
          <p:cNvPicPr preferRelativeResize="0"/>
          <p:nvPr/>
        </p:nvPicPr>
        <p:blipFill>
          <a:blip r:embed="rId3">
            <a:alphaModFix/>
          </a:blip>
          <a:stretch>
            <a:fillRect/>
          </a:stretch>
        </p:blipFill>
        <p:spPr>
          <a:xfrm>
            <a:off x="4757413" y="1383588"/>
            <a:ext cx="4314825" cy="3095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Shape 457"/>
          <p:cNvSpPr txBox="1"/>
          <p:nvPr>
            <p:ph type="title"/>
          </p:nvPr>
        </p:nvSpPr>
        <p:spPr>
          <a:xfrm>
            <a:off x="431800" y="219075"/>
            <a:ext cx="8277300" cy="438300"/>
          </a:xfrm>
          <a:prstGeom prst="rect">
            <a:avLst/>
          </a:prstGeom>
        </p:spPr>
        <p:txBody>
          <a:bodyPr anchorCtr="0" anchor="b" bIns="0" lIns="0" spcFirstLastPara="1" rIns="0" wrap="square" tIns="0">
            <a:noAutofit/>
          </a:bodyPr>
          <a:lstStyle/>
          <a:p>
            <a:pPr indent="0" lvl="0" marL="0" rtl="0">
              <a:spcBef>
                <a:spcPts val="0"/>
              </a:spcBef>
              <a:spcAft>
                <a:spcPts val="0"/>
              </a:spcAft>
              <a:buNone/>
            </a:pPr>
            <a:r>
              <a:rPr lang="fr"/>
              <a:t>RAWcooked</a:t>
            </a:r>
            <a:endParaRPr/>
          </a:p>
        </p:txBody>
      </p:sp>
      <p:sp>
        <p:nvSpPr>
          <p:cNvPr id="458" name="Shape 458"/>
          <p:cNvSpPr txBox="1"/>
          <p:nvPr>
            <p:ph idx="1" type="body"/>
          </p:nvPr>
        </p:nvSpPr>
        <p:spPr>
          <a:xfrm>
            <a:off x="431800" y="917575"/>
            <a:ext cx="8277300" cy="3311400"/>
          </a:xfrm>
          <a:prstGeom prst="rect">
            <a:avLst/>
          </a:prstGeom>
        </p:spPr>
        <p:txBody>
          <a:bodyPr anchorCtr="0" anchor="t" bIns="0" lIns="0" spcFirstLastPara="1" rIns="0" wrap="square" tIns="0">
            <a:noAutofit/>
          </a:bodyPr>
          <a:lstStyle/>
          <a:p>
            <a:pPr indent="0" lvl="0" marL="0">
              <a:spcBef>
                <a:spcPts val="360"/>
              </a:spcBef>
              <a:spcAft>
                <a:spcPts val="0"/>
              </a:spcAft>
              <a:buClr>
                <a:schemeClr val="dk1"/>
              </a:buClr>
              <a:buSzPts val="1100"/>
              <a:buFont typeface="Arial"/>
              <a:buNone/>
            </a:pPr>
            <a:r>
              <a:rPr lang="fr"/>
              <a:t>Encodes RAW audio-visual data (DPX/TIFF) into a losslessly compressed file (no more unplayable TAR!)</a:t>
            </a:r>
            <a:endParaRPr/>
          </a:p>
          <a:p>
            <a:pPr indent="0" lvl="0" marL="0">
              <a:spcBef>
                <a:spcPts val="360"/>
              </a:spcBef>
              <a:spcAft>
                <a:spcPts val="0"/>
              </a:spcAft>
              <a:buClr>
                <a:schemeClr val="dk1"/>
              </a:buClr>
              <a:buSzPts val="1100"/>
              <a:buFont typeface="Arial"/>
              <a:buNone/>
            </a:pPr>
            <a:r>
              <a:rPr lang="fr"/>
              <a:t>Metadata accompanying the RAW data are preserved (</a:t>
            </a:r>
            <a:r>
              <a:rPr lang="fr"/>
              <a:t>reversibility</a:t>
            </a:r>
            <a:r>
              <a:rPr lang="fr"/>
              <a:t>)</a:t>
            </a:r>
            <a:endParaRPr/>
          </a:p>
          <a:p>
            <a:pPr indent="0" lvl="0" marL="0">
              <a:spcBef>
                <a:spcPts val="360"/>
              </a:spcBef>
              <a:spcAft>
                <a:spcPts val="0"/>
              </a:spcAft>
              <a:buClr>
                <a:schemeClr val="dk1"/>
              </a:buClr>
              <a:buSzPts val="1100"/>
              <a:buFont typeface="Arial"/>
              <a:buNone/>
            </a:pPr>
            <a:r>
              <a:rPr lang="fr"/>
              <a:t>Sidecar files, like MD5, LUT or XML, are in container attachments</a:t>
            </a:r>
            <a:endParaRPr/>
          </a:p>
          <a:p>
            <a:pPr indent="0" lvl="0" marL="0">
              <a:spcBef>
                <a:spcPts val="360"/>
              </a:spcBef>
              <a:spcAft>
                <a:spcPts val="0"/>
              </a:spcAft>
              <a:buNone/>
            </a:pPr>
            <a:r>
              <a:rPr lang="fr"/>
              <a:t>Final package is 1.5-3x (usually 2x) smaller than DPX/TIFF</a:t>
            </a:r>
            <a:endParaRPr/>
          </a:p>
          <a:p>
            <a:pPr indent="0" lvl="0" marL="0" rtl="0">
              <a:lnSpc>
                <a:spcPct val="115000"/>
              </a:lnSpc>
              <a:spcBef>
                <a:spcPts val="90"/>
              </a:spcBef>
              <a:spcAft>
                <a:spcPts val="0"/>
              </a:spcAft>
              <a:buNone/>
            </a:pPr>
            <a:r>
              <a:rPr lang="fr"/>
              <a:t>Checksum by "Cluster" (usually 1 second) at container level</a:t>
            </a:r>
            <a:endParaRPr/>
          </a:p>
          <a:p>
            <a:pPr indent="0" lvl="0" marL="0" rtl="0">
              <a:lnSpc>
                <a:spcPct val="115000"/>
              </a:lnSpc>
              <a:spcBef>
                <a:spcPts val="0"/>
              </a:spcBef>
              <a:spcAft>
                <a:spcPts val="0"/>
              </a:spcAft>
              <a:buNone/>
            </a:pPr>
            <a:r>
              <a:rPr lang="fr"/>
              <a:t>Checksum by "Slice" (you choose how many per frame) at video level</a:t>
            </a:r>
            <a:endParaRPr/>
          </a:p>
          <a:p>
            <a:pPr indent="0" lvl="0" marL="0" rtl="0">
              <a:lnSpc>
                <a:spcPct val="115000"/>
              </a:lnSpc>
              <a:spcBef>
                <a:spcPts val="0"/>
              </a:spcBef>
              <a:spcAft>
                <a:spcPts val="0"/>
              </a:spcAft>
              <a:buNone/>
            </a:pPr>
            <a:r>
              <a:rPr lang="fr"/>
              <a:t>Files are natively playable by lot of tools (FFmpeg, VLC...)</a:t>
            </a:r>
            <a:endParaRPr/>
          </a:p>
          <a:p>
            <a:pPr indent="0" lvl="0" marL="0" rtl="0">
              <a:lnSpc>
                <a:spcPct val="115000"/>
              </a:lnSpc>
              <a:spcBef>
                <a:spcPts val="0"/>
              </a:spcBef>
              <a:spcAft>
                <a:spcPts val="0"/>
              </a:spcAft>
              <a:buNone/>
            </a:pPr>
            <a:r>
              <a:rPr lang="fr"/>
              <a:t>Save HDD/LTO space: either ~2x less cost for same </a:t>
            </a:r>
            <a:r>
              <a:rPr lang="fr"/>
              <a:t>redundancy</a:t>
            </a:r>
            <a:r>
              <a:rPr lang="fr"/>
              <a:t> or 2x more redundancy for ~ same cost</a:t>
            </a:r>
            <a:endParaRPr/>
          </a:p>
          <a:p>
            <a:pPr indent="0" lvl="0" marL="0" rtl="0">
              <a:spcBef>
                <a:spcPts val="360"/>
              </a:spcBef>
              <a:spcAft>
                <a:spcPts val="0"/>
              </a:spcAft>
              <a:buNone/>
            </a:pPr>
            <a:r>
              <a:rPr lang="fr" u="sng">
                <a:solidFill>
                  <a:schemeClr val="hlink"/>
                </a:solidFill>
                <a:hlinkClick r:id="rId3"/>
              </a:rPr>
              <a:t>https://MediaArea.net/RAWcooked</a:t>
            </a:r>
            <a:endParaRPr/>
          </a:p>
          <a:p>
            <a:pPr indent="0" lvl="0" marL="0" rtl="0">
              <a:spcBef>
                <a:spcPts val="360"/>
              </a:spcBef>
              <a:spcAft>
                <a:spcPts val="9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Shape 464"/>
          <p:cNvSpPr txBox="1"/>
          <p:nvPr>
            <p:ph idx="1" type="body"/>
          </p:nvPr>
        </p:nvSpPr>
        <p:spPr>
          <a:xfrm>
            <a:off x="1042988" y="555625"/>
            <a:ext cx="6984900" cy="2663700"/>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Practical examples</a:t>
            </a:r>
            <a:endParaRPr/>
          </a:p>
        </p:txBody>
      </p:sp>
      <p:sp>
        <p:nvSpPr>
          <p:cNvPr id="465" name="Shape 465"/>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Shape 471"/>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Stay in touch</a:t>
            </a:r>
            <a:endParaRPr b="0" i="0" sz="2200" u="none" cap="none" strike="noStrike">
              <a:solidFill>
                <a:schemeClr val="accent1"/>
              </a:solidFill>
              <a:latin typeface="Georgia"/>
              <a:ea typeface="Georgia"/>
              <a:cs typeface="Georgia"/>
              <a:sym typeface="Georgia"/>
            </a:endParaRPr>
          </a:p>
        </p:txBody>
      </p:sp>
      <p:sp>
        <p:nvSpPr>
          <p:cNvPr id="472" name="Shape 472"/>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455613" lvl="0" marL="1587" marR="0" rtl="0" algn="l">
              <a:lnSpc>
                <a:spcPct val="90000"/>
              </a:lnSpc>
              <a:spcBef>
                <a:spcPts val="340"/>
              </a:spcBef>
              <a:spcAft>
                <a:spcPts val="0"/>
              </a:spcAft>
              <a:buClr>
                <a:schemeClr val="dk1"/>
              </a:buClr>
              <a:buSzPts val="1100"/>
              <a:buFont typeface="Arial"/>
              <a:buNone/>
            </a:pPr>
            <a:r>
              <a:rPr lang="fr" sz="1800">
                <a:latin typeface="Georgia"/>
                <a:ea typeface="Georgia"/>
                <a:cs typeface="Georgia"/>
                <a:sym typeface="Georgia"/>
              </a:rPr>
              <a:t>MediaArea: </a:t>
            </a:r>
            <a:r>
              <a:rPr lang="fr" sz="1800" u="sng">
                <a:solidFill>
                  <a:schemeClr val="hlink"/>
                </a:solidFill>
                <a:latin typeface="Georgia"/>
                <a:ea typeface="Georgia"/>
                <a:cs typeface="Georgia"/>
                <a:sym typeface="Georgia"/>
                <a:hlinkClick r:id="rId3"/>
              </a:rPr>
              <a:t>https://MediaArea.net</a:t>
            </a:r>
            <a:r>
              <a:rPr lang="fr" sz="1800">
                <a:latin typeface="Georgia"/>
                <a:ea typeface="Georgia"/>
                <a:cs typeface="Georgia"/>
                <a:sym typeface="Georgia"/>
              </a:rPr>
              <a:t>, @MediaArea_net</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rPr lang="fr" sz="1800">
                <a:latin typeface="Georgia"/>
                <a:ea typeface="Georgia"/>
                <a:cs typeface="Georgia"/>
                <a:sym typeface="Georgia"/>
              </a:rPr>
              <a:t>Jérôme Martinez: jerome@MediaArea.net</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rPr lang="fr" sz="1800">
                <a:latin typeface="Georgia"/>
                <a:ea typeface="Georgia"/>
                <a:cs typeface="Georgia"/>
                <a:sym typeface="Georgia"/>
              </a:rPr>
              <a:t>Slides: </a:t>
            </a:r>
            <a:r>
              <a:rPr lang="fr" sz="1800" u="sng">
                <a:solidFill>
                  <a:schemeClr val="hlink"/>
                </a:solidFill>
                <a:latin typeface="Georgia"/>
                <a:ea typeface="Georgia"/>
                <a:cs typeface="Georgia"/>
                <a:sym typeface="Georgia"/>
                <a:hlinkClick r:id="rId4"/>
              </a:rPr>
              <a:t>https://MediaArea.net/Events</a:t>
            </a:r>
            <a:endParaRPr sz="1800">
              <a:latin typeface="Georgia"/>
              <a:ea typeface="Georgia"/>
              <a:cs typeface="Georgia"/>
              <a:sym typeface="Georgia"/>
            </a:endParaRPr>
          </a:p>
          <a:p>
            <a:pPr indent="455613" lvl="0" marL="1587" marR="0" rtl="0" algn="l">
              <a:lnSpc>
                <a:spcPct val="90000"/>
              </a:lnSpc>
              <a:spcBef>
                <a:spcPts val="340"/>
              </a:spcBef>
              <a:spcAft>
                <a:spcPts val="0"/>
              </a:spcAft>
              <a:buClr>
                <a:schemeClr val="dk1"/>
              </a:buClr>
              <a:buSzPts val="1100"/>
              <a:buFont typeface="Arial"/>
              <a:buNone/>
            </a:pPr>
            <a:r>
              <a:t/>
            </a:r>
            <a:endParaRPr sz="1800">
              <a:latin typeface="Georgia"/>
              <a:ea typeface="Georgia"/>
              <a:cs typeface="Georgia"/>
              <a:sym typeface="Georgia"/>
            </a:endParaRPr>
          </a:p>
          <a:p>
            <a:pPr indent="455613" lvl="1" marL="1587" marR="0" rtl="0" algn="l">
              <a:lnSpc>
                <a:spcPct val="90000"/>
              </a:lnSpc>
              <a:spcBef>
                <a:spcPts val="340"/>
              </a:spcBef>
              <a:spcAft>
                <a:spcPts val="0"/>
              </a:spcAft>
              <a:buNone/>
            </a:pPr>
            <a:r>
              <a:rPr lang="fr" sz="1800">
                <a:latin typeface="Georgia"/>
                <a:ea typeface="Georgia"/>
                <a:cs typeface="Georgia"/>
                <a:sym typeface="Georgia"/>
              </a:rPr>
              <a:t>License: CC BY</a:t>
            </a:r>
            <a:endParaRPr sz="1800">
              <a:latin typeface="Georgia"/>
              <a:ea typeface="Georgia"/>
              <a:cs typeface="Georgia"/>
              <a:sym typeface="Georgia"/>
            </a:endParaRPr>
          </a:p>
          <a:p>
            <a:pPr indent="455613" lvl="1" marL="1587" marR="0" rtl="0" algn="l">
              <a:lnSpc>
                <a:spcPct val="90000"/>
              </a:lnSpc>
              <a:spcBef>
                <a:spcPts val="340"/>
              </a:spcBef>
              <a:spcAft>
                <a:spcPts val="0"/>
              </a:spcAft>
              <a:buNone/>
            </a:pPr>
            <a:r>
              <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t/>
            </a:r>
            <a:endParaRPr/>
          </a:p>
          <a:p>
            <a:pPr indent="455613" lvl="1" marL="1587" marR="0" rtl="0" algn="l">
              <a:lnSpc>
                <a:spcPct val="90000"/>
              </a:lnSpc>
              <a:spcBef>
                <a:spcPts val="430"/>
              </a:spcBef>
              <a:spcAft>
                <a:spcPts val="0"/>
              </a:spcAft>
              <a:buNone/>
            </a:pPr>
            <a:r>
              <a:t/>
            </a:r>
            <a:endParaRPr b="0" i="0" sz="1700" u="none" cap="none" strike="noStrike">
              <a:solidFill>
                <a:schemeClr val="dk1"/>
              </a:solidFill>
              <a:latin typeface="Calibri"/>
              <a:ea typeface="Calibri"/>
              <a:cs typeface="Calibri"/>
              <a:sym typeface="Calibri"/>
            </a:endParaRPr>
          </a:p>
        </p:txBody>
      </p:sp>
      <p:sp>
        <p:nvSpPr>
          <p:cNvPr id="473" name="Shape 473"/>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type="title"/>
          </p:nvPr>
        </p:nvSpPr>
        <p:spPr>
          <a:xfrm>
            <a:off x="431800" y="219075"/>
            <a:ext cx="8277225" cy="43815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0000"/>
              </a:buClr>
              <a:buFont typeface="Arial"/>
              <a:buNone/>
            </a:pPr>
            <a:r>
              <a:rPr lang="fr"/>
              <a:t>Why quality control is important?</a:t>
            </a:r>
            <a:endParaRPr b="0" i="0" sz="2200" u="none" cap="none" strike="noStrike">
              <a:solidFill>
                <a:schemeClr val="accent1"/>
              </a:solidFill>
              <a:latin typeface="Georgia"/>
              <a:ea typeface="Georgia"/>
              <a:cs typeface="Georgia"/>
              <a:sym typeface="Georgia"/>
            </a:endParaRPr>
          </a:p>
        </p:txBody>
      </p:sp>
      <p:sp>
        <p:nvSpPr>
          <p:cNvPr id="114" name="Shape 114"/>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None/>
            </a:pPr>
            <a:r>
              <a:rPr lang="fr"/>
              <a:t>Your digital copy provider is available now</a:t>
            </a:r>
            <a:endParaRPr/>
          </a:p>
          <a:p>
            <a:pPr indent="455613" lvl="1" marL="1587" marR="0" rtl="0" algn="l">
              <a:lnSpc>
                <a:spcPct val="90000"/>
              </a:lnSpc>
              <a:spcBef>
                <a:spcPts val="340"/>
              </a:spcBef>
              <a:spcAft>
                <a:spcPts val="0"/>
              </a:spcAft>
              <a:buNone/>
            </a:pPr>
            <a:r>
              <a:rPr lang="fr"/>
              <a:t>In the future, your content provider may have disappeared, trashed content…</a:t>
            </a:r>
            <a:endParaRPr/>
          </a:p>
          <a:p>
            <a:pPr indent="455613" lvl="1" marL="1588" marR="0" rtl="0" algn="l">
              <a:lnSpc>
                <a:spcPct val="90000"/>
              </a:lnSpc>
              <a:spcBef>
                <a:spcPts val="340"/>
              </a:spcBef>
              <a:spcAft>
                <a:spcPts val="0"/>
              </a:spcAft>
              <a:buNone/>
            </a:pPr>
            <a:r>
              <a:t/>
            </a:r>
            <a:endParaRPr/>
          </a:p>
          <a:p>
            <a:pPr indent="-342900" lvl="0" marL="342900" marR="0" rtl="0" algn="l">
              <a:spcBef>
                <a:spcPts val="360"/>
              </a:spcBef>
              <a:spcAft>
                <a:spcPts val="0"/>
              </a:spcAft>
              <a:buClr>
                <a:srgbClr val="000000"/>
              </a:buClr>
              <a:buFont typeface="Arial"/>
              <a:buNone/>
            </a:pPr>
            <a:r>
              <a:rPr lang="fr"/>
              <a:t>The original tape is still there, but for how long?</a:t>
            </a:r>
            <a:endParaRPr i="0" u="none" cap="none" strike="noStrike">
              <a:solidFill>
                <a:schemeClr val="dk1"/>
              </a:solidFill>
            </a:endParaRPr>
          </a:p>
          <a:p>
            <a:pPr indent="455613" lvl="1" marL="1587" marR="0" rtl="0" algn="l">
              <a:lnSpc>
                <a:spcPct val="90000"/>
              </a:lnSpc>
              <a:spcBef>
                <a:spcPts val="430"/>
              </a:spcBef>
              <a:spcAft>
                <a:spcPts val="0"/>
              </a:spcAft>
              <a:buNone/>
            </a:pPr>
            <a:r>
              <a:rPr lang="fr"/>
              <a:t>The original tape is still there, but for how long?</a:t>
            </a:r>
            <a:endParaRPr/>
          </a:p>
          <a:p>
            <a:pPr indent="455613" lvl="1" marL="1587" rtl="0">
              <a:spcBef>
                <a:spcPts val="340"/>
              </a:spcBef>
              <a:spcAft>
                <a:spcPts val="0"/>
              </a:spcAft>
              <a:buClr>
                <a:schemeClr val="dk1"/>
              </a:buClr>
              <a:buFont typeface="Arial"/>
              <a:buNone/>
            </a:pPr>
            <a:r>
              <a:rPr lang="fr"/>
              <a:t>Or your tape becomes no more readable.</a:t>
            </a:r>
            <a:endParaRPr/>
          </a:p>
          <a:p>
            <a:pPr indent="455613" lvl="1" marL="1587" rtl="0">
              <a:spcBef>
                <a:spcPts val="430"/>
              </a:spcBef>
              <a:spcAft>
                <a:spcPts val="0"/>
              </a:spcAft>
              <a:buClr>
                <a:schemeClr val="dk1"/>
              </a:buClr>
              <a:buFont typeface="Arial"/>
              <a:buNone/>
            </a:pPr>
            <a:r>
              <a:t/>
            </a:r>
            <a:endParaRPr/>
          </a:p>
          <a:p>
            <a:pPr indent="-342900" lvl="0" marL="342900" rtl="0">
              <a:spcBef>
                <a:spcPts val="360"/>
              </a:spcBef>
              <a:spcAft>
                <a:spcPts val="0"/>
              </a:spcAft>
              <a:buClr>
                <a:schemeClr val="dk1"/>
              </a:buClr>
              <a:buFont typeface="Arial"/>
              <a:buNone/>
            </a:pPr>
            <a:r>
              <a:t/>
            </a:r>
            <a:endParaRPr/>
          </a:p>
        </p:txBody>
      </p:sp>
      <p:sp>
        <p:nvSpPr>
          <p:cNvPr id="115" name="Shape 115"/>
          <p:cNvSpPr txBox="1"/>
          <p:nvPr>
            <p:ph idx="11" type="ftr"/>
          </p:nvPr>
        </p:nvSpPr>
        <p:spPr>
          <a:xfrm>
            <a:off x="5680075" y="4559300"/>
            <a:ext cx="3140075" cy="173038"/>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0000"/>
              </a:buClr>
              <a:buFont typeface="Arial"/>
              <a:buNone/>
            </a:pPr>
            <a:r>
              <a:rPr lang="fr"/>
              <a:t>Why quality control is important?</a:t>
            </a:r>
            <a:endParaRPr b="0" i="0" sz="2200" u="none" cap="none" strike="noStrike">
              <a:solidFill>
                <a:schemeClr val="accent1"/>
              </a:solidFill>
              <a:latin typeface="Georgia"/>
              <a:ea typeface="Georgia"/>
              <a:cs typeface="Georgia"/>
              <a:sym typeface="Georgia"/>
            </a:endParaRPr>
          </a:p>
        </p:txBody>
      </p:sp>
      <p:sp>
        <p:nvSpPr>
          <p:cNvPr id="122" name="Shape 122"/>
          <p:cNvSpPr txBox="1"/>
          <p:nvPr>
            <p:ph idx="1" type="body"/>
          </p:nvPr>
        </p:nvSpPr>
        <p:spPr>
          <a:xfrm>
            <a:off x="431799" y="917575"/>
            <a:ext cx="8357100" cy="3311400"/>
          </a:xfrm>
          <a:prstGeom prst="rect">
            <a:avLst/>
          </a:prstGeom>
          <a:noFill/>
          <a:ln>
            <a:noFill/>
          </a:ln>
        </p:spPr>
        <p:txBody>
          <a:bodyPr anchorCtr="0" anchor="t" bIns="0" lIns="0" spcFirstLastPara="1" rIns="0" wrap="square" tIns="0">
            <a:noAutofit/>
          </a:bodyPr>
          <a:lstStyle/>
          <a:p>
            <a:pPr indent="-342900" lvl="0" marL="342900" rtl="0">
              <a:spcBef>
                <a:spcPts val="360"/>
              </a:spcBef>
              <a:spcAft>
                <a:spcPts val="0"/>
              </a:spcAft>
              <a:buNone/>
            </a:pPr>
            <a:r>
              <a:rPr lang="fr"/>
              <a:t>Easier to catch quality issues and fix them now than later</a:t>
            </a:r>
            <a:endParaRPr/>
          </a:p>
          <a:p>
            <a:pPr indent="455613" lvl="1" marL="1587" rtl="0">
              <a:spcBef>
                <a:spcPts val="430"/>
              </a:spcBef>
              <a:spcAft>
                <a:spcPts val="0"/>
              </a:spcAft>
              <a:buNone/>
            </a:pPr>
            <a:r>
              <a:rPr lang="fr"/>
              <a:t>When someone else discovers quality issues, it may be too late.</a:t>
            </a:r>
            <a:endParaRPr/>
          </a:p>
          <a:p>
            <a:pPr indent="-342900" lvl="0" marL="342900" rtl="0">
              <a:spcBef>
                <a:spcPts val="360"/>
              </a:spcBef>
              <a:spcAft>
                <a:spcPts val="0"/>
              </a:spcAft>
              <a:buNone/>
            </a:pPr>
            <a:r>
              <a:t/>
            </a:r>
            <a:endParaRPr/>
          </a:p>
        </p:txBody>
      </p:sp>
      <p:sp>
        <p:nvSpPr>
          <p:cNvPr id="123" name="Shape 123"/>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Why quality control is important?</a:t>
            </a:r>
            <a:endParaRPr b="0" i="0" sz="2200" u="none" cap="none" strike="noStrike">
              <a:solidFill>
                <a:schemeClr val="accent1"/>
              </a:solidFill>
              <a:latin typeface="Georgia"/>
              <a:ea typeface="Georgia"/>
              <a:cs typeface="Georgia"/>
              <a:sym typeface="Georgia"/>
            </a:endParaRPr>
          </a:p>
        </p:txBody>
      </p:sp>
      <p:sp>
        <p:nvSpPr>
          <p:cNvPr id="130" name="Shape 130"/>
          <p:cNvSpPr txBox="1"/>
          <p:nvPr>
            <p:ph idx="1" type="body"/>
          </p:nvPr>
        </p:nvSpPr>
        <p:spPr>
          <a:xfrm>
            <a:off x="431799" y="917575"/>
            <a:ext cx="4004400" cy="3311400"/>
          </a:xfrm>
          <a:prstGeom prst="rect">
            <a:avLst/>
          </a:prstGeom>
          <a:noFill/>
          <a:ln>
            <a:noFill/>
          </a:ln>
        </p:spPr>
        <p:txBody>
          <a:bodyPr anchorCtr="0" anchor="t" bIns="0" lIns="0" spcFirstLastPara="1" rIns="0" wrap="square" tIns="0">
            <a:noAutofit/>
          </a:bodyPr>
          <a:lstStyle/>
          <a:p>
            <a:pPr indent="-342900" lvl="0" marL="342900" marR="0" rtl="0" algn="l">
              <a:spcBef>
                <a:spcPts val="360"/>
              </a:spcBef>
              <a:spcAft>
                <a:spcPts val="0"/>
              </a:spcAft>
              <a:buNone/>
            </a:pPr>
            <a:r>
              <a:rPr lang="fr"/>
              <a:t>You are not alone</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rPr lang="fr"/>
              <a:t>Example of online support:</a:t>
            </a:r>
            <a:endParaRPr b="0" i="0" sz="1800" u="none" cap="none" strike="noStrike">
              <a:solidFill>
                <a:schemeClr val="dk1"/>
              </a:solidFill>
              <a:latin typeface="Georgia"/>
              <a:ea typeface="Georgia"/>
              <a:cs typeface="Georgia"/>
              <a:sym typeface="Georgia"/>
            </a:endParaRPr>
          </a:p>
          <a:p>
            <a:pPr indent="0" lvl="1" marL="1587" marR="0" rtl="0" algn="l">
              <a:lnSpc>
                <a:spcPct val="90000"/>
              </a:lnSpc>
              <a:spcBef>
                <a:spcPts val="430"/>
              </a:spcBef>
              <a:spcAft>
                <a:spcPts val="0"/>
              </a:spcAft>
              <a:buNone/>
            </a:pPr>
            <a:r>
              <a:rPr lang="fr"/>
              <a:t>AV Artifact Atlas, a resource for identifying errors and anomalies in analog and digital video. AVAA is built for and by a community of professionals in the field of audiovisual archiving but useful for anyone working with av material.</a:t>
            </a:r>
            <a:endParaRPr b="0" i="0" sz="1700" u="none" cap="none" strike="noStrike">
              <a:solidFill>
                <a:schemeClr val="dk1"/>
              </a:solidFill>
              <a:latin typeface="Calibri"/>
              <a:ea typeface="Calibri"/>
              <a:cs typeface="Calibri"/>
              <a:sym typeface="Calibri"/>
            </a:endParaRPr>
          </a:p>
        </p:txBody>
      </p:sp>
      <p:sp>
        <p:nvSpPr>
          <p:cNvPr id="131" name="Shape 131"/>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pic>
        <p:nvPicPr>
          <p:cNvPr id="132" name="Shape 132"/>
          <p:cNvPicPr preferRelativeResize="0"/>
          <p:nvPr/>
        </p:nvPicPr>
        <p:blipFill>
          <a:blip r:embed="rId3">
            <a:alphaModFix/>
          </a:blip>
          <a:stretch>
            <a:fillRect/>
          </a:stretch>
        </p:blipFill>
        <p:spPr>
          <a:xfrm>
            <a:off x="4619200" y="320925"/>
            <a:ext cx="4490274" cy="416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type="title"/>
          </p:nvPr>
        </p:nvSpPr>
        <p:spPr>
          <a:xfrm>
            <a:off x="431800" y="219075"/>
            <a:ext cx="8277300" cy="43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None/>
            </a:pPr>
            <a:r>
              <a:rPr lang="fr"/>
              <a:t>Why quality control is important?</a:t>
            </a:r>
            <a:endParaRPr b="0" i="0" sz="2200" u="none" cap="none" strike="noStrike">
              <a:solidFill>
                <a:schemeClr val="accent1"/>
              </a:solidFill>
              <a:latin typeface="Georgia"/>
              <a:ea typeface="Georgia"/>
              <a:cs typeface="Georgia"/>
              <a:sym typeface="Georgia"/>
            </a:endParaRPr>
          </a:p>
        </p:txBody>
      </p:sp>
      <p:sp>
        <p:nvSpPr>
          <p:cNvPr id="139" name="Shape 139"/>
          <p:cNvSpPr txBox="1"/>
          <p:nvPr>
            <p:ph idx="1" type="body"/>
          </p:nvPr>
        </p:nvSpPr>
        <p:spPr>
          <a:xfrm>
            <a:off x="431799" y="917575"/>
            <a:ext cx="4004400" cy="3311400"/>
          </a:xfrm>
          <a:prstGeom prst="rect">
            <a:avLst/>
          </a:prstGeom>
          <a:noFill/>
          <a:ln>
            <a:noFill/>
          </a:ln>
        </p:spPr>
        <p:txBody>
          <a:bodyPr anchorCtr="0" anchor="t" bIns="0" lIns="0" spcFirstLastPara="1" rIns="0" wrap="square" tIns="0">
            <a:noAutofit/>
          </a:bodyPr>
          <a:lstStyle/>
          <a:p>
            <a:pPr indent="-342900" lvl="0" marL="342900" marR="0" rtl="0" algn="l">
              <a:spcBef>
                <a:spcPts val="360"/>
              </a:spcBef>
              <a:spcAft>
                <a:spcPts val="0"/>
              </a:spcAft>
              <a:buNone/>
            </a:pPr>
            <a:r>
              <a:rPr lang="fr"/>
              <a:t>You are not alone</a:t>
            </a:r>
            <a:endParaRPr/>
          </a:p>
          <a:p>
            <a:pPr indent="-342900" lvl="0" marL="342900" marR="0" rtl="0" algn="l">
              <a:spcBef>
                <a:spcPts val="360"/>
              </a:spcBef>
              <a:spcAft>
                <a:spcPts val="0"/>
              </a:spcAft>
              <a:buNone/>
            </a:pPr>
            <a:r>
              <a:t/>
            </a:r>
            <a:endParaRPr/>
          </a:p>
          <a:p>
            <a:pPr indent="-342900" lvl="0" marL="342900" marR="0" rtl="0" algn="l">
              <a:spcBef>
                <a:spcPts val="360"/>
              </a:spcBef>
              <a:spcAft>
                <a:spcPts val="0"/>
              </a:spcAft>
              <a:buNone/>
            </a:pPr>
            <a:r>
              <a:rPr lang="fr"/>
              <a:t>Example of symposiums:</a:t>
            </a:r>
            <a:endParaRPr b="0" i="0" sz="1800" u="none" cap="none" strike="noStrike">
              <a:solidFill>
                <a:schemeClr val="dk1"/>
              </a:solidFill>
              <a:latin typeface="Georgia"/>
              <a:ea typeface="Georgia"/>
              <a:cs typeface="Georgia"/>
              <a:sym typeface="Georgia"/>
            </a:endParaRPr>
          </a:p>
          <a:p>
            <a:pPr indent="0" lvl="1" marL="1587" marR="0" rtl="0" algn="l">
              <a:lnSpc>
                <a:spcPct val="90000"/>
              </a:lnSpc>
              <a:spcBef>
                <a:spcPts val="430"/>
              </a:spcBef>
              <a:spcAft>
                <a:spcPts val="0"/>
              </a:spcAft>
              <a:buNone/>
            </a:pPr>
            <a:r>
              <a:rPr lang="fr"/>
              <a:t>“No Time To Wait” symposiums are free events focused on open media, open standards, and digital audiovisual preservation.</a:t>
            </a:r>
            <a:br>
              <a:rPr lang="fr"/>
            </a:br>
            <a:r>
              <a:rPr lang="fr"/>
              <a:t>Symposium program is made by archivists, who present how they work and the associated (open source) tools.</a:t>
            </a:r>
            <a:endParaRPr b="0" i="0" sz="1700" u="none" cap="none" strike="noStrike">
              <a:solidFill>
                <a:schemeClr val="dk1"/>
              </a:solidFill>
              <a:latin typeface="Calibri"/>
              <a:ea typeface="Calibri"/>
              <a:cs typeface="Calibri"/>
              <a:sym typeface="Calibri"/>
            </a:endParaRPr>
          </a:p>
        </p:txBody>
      </p:sp>
      <p:sp>
        <p:nvSpPr>
          <p:cNvPr id="140" name="Shape 140"/>
          <p:cNvSpPr txBox="1"/>
          <p:nvPr>
            <p:ph idx="11" type="ftr"/>
          </p:nvPr>
        </p:nvSpPr>
        <p:spPr>
          <a:xfrm>
            <a:off x="5680075" y="4559300"/>
            <a:ext cx="3140100" cy="173100"/>
          </a:xfrm>
          <a:prstGeom prst="rect">
            <a:avLst/>
          </a:prstGeom>
          <a:noFill/>
          <a:ln>
            <a:noFill/>
          </a:ln>
        </p:spPr>
        <p:txBody>
          <a:bodyPr anchorCtr="0" anchor="ctr" bIns="45700" lIns="91425" spcFirstLastPara="1" rIns="91425" wrap="square" tIns="45700">
            <a:noAutofit/>
          </a:bodyPr>
          <a:lstStyle/>
          <a:p>
            <a:pPr indent="0" lvl="0" marL="0" rtl="0">
              <a:spcBef>
                <a:spcPts val="0"/>
              </a:spcBef>
              <a:spcAft>
                <a:spcPts val="0"/>
              </a:spcAft>
              <a:buNone/>
            </a:pPr>
            <a:r>
              <a:rPr lang="fr"/>
              <a:t>FRAME session 1 / 18 – 22 June, 2018</a:t>
            </a:r>
            <a:endParaRPr/>
          </a:p>
        </p:txBody>
      </p:sp>
      <p:sp>
        <p:nvSpPr>
          <p:cNvPr id="141" name="Shape 141"/>
          <p:cNvSpPr txBox="1"/>
          <p:nvPr>
            <p:ph idx="1" type="body"/>
          </p:nvPr>
        </p:nvSpPr>
        <p:spPr>
          <a:xfrm>
            <a:off x="4815774" y="886650"/>
            <a:ext cx="4004400" cy="3311400"/>
          </a:xfrm>
          <a:prstGeom prst="rect">
            <a:avLst/>
          </a:prstGeom>
          <a:noFill/>
          <a:ln>
            <a:noFill/>
          </a:ln>
        </p:spPr>
        <p:txBody>
          <a:bodyPr anchorCtr="0" anchor="t" bIns="0" lIns="0" spcFirstLastPara="1" rIns="0" wrap="square" tIns="0">
            <a:noAutofit/>
          </a:bodyPr>
          <a:lstStyle/>
          <a:p>
            <a:pPr indent="0" lvl="1" marL="1587" marR="0" rtl="0" algn="l">
              <a:lnSpc>
                <a:spcPct val="90000"/>
              </a:lnSpc>
              <a:spcBef>
                <a:spcPts val="430"/>
              </a:spcBef>
              <a:spcAft>
                <a:spcPts val="0"/>
              </a:spcAft>
              <a:buNone/>
            </a:pPr>
            <a:r>
              <a:rPr lang="fr"/>
              <a:t>Organization of symposiums has a cost.</a:t>
            </a:r>
            <a:br>
              <a:rPr lang="fr"/>
            </a:br>
            <a:r>
              <a:rPr lang="fr"/>
              <a:t>- Hosting granted by a main sponsor</a:t>
            </a:r>
            <a:endParaRPr/>
          </a:p>
          <a:p>
            <a:pPr indent="0" lvl="1" marL="1587" marR="0" rtl="0" algn="l">
              <a:lnSpc>
                <a:spcPct val="90000"/>
              </a:lnSpc>
              <a:spcBef>
                <a:spcPts val="430"/>
              </a:spcBef>
              <a:spcAft>
                <a:spcPts val="0"/>
              </a:spcAft>
              <a:buNone/>
            </a:pPr>
            <a:r>
              <a:rPr lang="fr"/>
              <a:t>- Other archives or vendors may provide additional financial support</a:t>
            </a:r>
            <a:endParaRPr/>
          </a:p>
          <a:p>
            <a:pPr indent="0" lvl="1" marL="1587" marR="0" rtl="0" algn="l">
              <a:lnSpc>
                <a:spcPct val="90000"/>
              </a:lnSpc>
              <a:spcBef>
                <a:spcPts val="430"/>
              </a:spcBef>
              <a:spcAft>
                <a:spcPts val="0"/>
              </a:spcAft>
              <a:buNone/>
            </a:pPr>
            <a:r>
              <a:t/>
            </a:r>
            <a:endParaRPr/>
          </a:p>
          <a:p>
            <a:pPr indent="0" lvl="1" marL="1587" marR="0" rtl="0" algn="l">
              <a:lnSpc>
                <a:spcPct val="90000"/>
              </a:lnSpc>
              <a:spcBef>
                <a:spcPts val="430"/>
              </a:spcBef>
              <a:spcAft>
                <a:spcPts val="0"/>
              </a:spcAft>
              <a:buNone/>
            </a:pPr>
            <a:r>
              <a:rPr lang="fr"/>
              <a:t>“No Time To Wait” 2018 will be at British Film Institute on October 25-26.</a:t>
            </a:r>
            <a:br>
              <a:rPr lang="fr"/>
            </a:br>
            <a:r>
              <a:rPr lang="fr"/>
              <a:t>Other sponsors are AV Preservation by reto.ch, Centre national de l’audiovisuel Luxembourg (CNA) and the International Federation of Film Archives (FIAT/IFTA)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idx="1" type="body"/>
          </p:nvPr>
        </p:nvSpPr>
        <p:spPr>
          <a:xfrm>
            <a:off x="1042988" y="555625"/>
            <a:ext cx="6984900" cy="2663700"/>
          </a:xfrm>
          <a:prstGeom prst="rect">
            <a:avLst/>
          </a:prstGeom>
          <a:noFill/>
          <a:ln>
            <a:noFill/>
          </a:ln>
        </p:spPr>
        <p:txBody>
          <a:bodyPr anchorCtr="0" anchor="ctr" bIns="0" lIns="0" spcFirstLastPara="1" rIns="0" wrap="square" tIns="0">
            <a:noAutofit/>
          </a:bodyPr>
          <a:lstStyle/>
          <a:p>
            <a:pPr indent="0" lvl="0" marL="0" marR="0" rtl="0" algn="ctr">
              <a:spcBef>
                <a:spcPts val="800"/>
              </a:spcBef>
              <a:spcAft>
                <a:spcPts val="0"/>
              </a:spcAft>
              <a:buNone/>
            </a:pPr>
            <a:r>
              <a:rPr lang="fr"/>
              <a:t>Overview of open source</a:t>
            </a:r>
            <a:endParaRPr/>
          </a:p>
        </p:txBody>
      </p:sp>
      <p:sp>
        <p:nvSpPr>
          <p:cNvPr id="148" name="Shape 148"/>
          <p:cNvSpPr txBox="1"/>
          <p:nvPr>
            <p:ph type="ctrTitle"/>
          </p:nvPr>
        </p:nvSpPr>
        <p:spPr>
          <a:xfrm>
            <a:off x="611200" y="4189450"/>
            <a:ext cx="8280300" cy="569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lang="fr"/>
              <a:t>Open source quality control</a:t>
            </a:r>
            <a:br>
              <a:rPr lang="fr"/>
            </a:br>
            <a:r>
              <a:rPr lang="fr"/>
              <a:t>and quality management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pt_ina_blanc - Copie">
  <a:themeElements>
    <a:clrScheme name="Modèle par défaut 1">
      <a:dk1>
        <a:srgbClr val="000000"/>
      </a:dk1>
      <a:lt1>
        <a:srgbClr val="FFFFFF"/>
      </a:lt1>
      <a:dk2>
        <a:srgbClr val="000000"/>
      </a:dk2>
      <a:lt2>
        <a:srgbClr val="808080"/>
      </a:lt2>
      <a:accent1>
        <a:srgbClr val="0086B1"/>
      </a:accent1>
      <a:accent2>
        <a:srgbClr val="707173"/>
      </a:accent2>
      <a:accent3>
        <a:srgbClr val="FFFFFF"/>
      </a:accent3>
      <a:accent4>
        <a:srgbClr val="000000"/>
      </a:accent4>
      <a:accent5>
        <a:srgbClr val="AAC3D5"/>
      </a:accent5>
      <a:accent6>
        <a:srgbClr val="656668"/>
      </a:accent6>
      <a:hlink>
        <a:srgbClr val="BFBFBF"/>
      </a:hlink>
      <a:folHlink>
        <a:srgbClr val="E100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