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3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fc8a99e66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fc8a99e66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fc8a99e66d_0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fc8a99e66d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fc8a99e66d_0_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fc8a99e66d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fc8a99e66d_0_1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fc8a99e66d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fc8a99e66d_0_1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fc8a99e66d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fc8a99e66d_0_1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fc8a99e66d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c8a99e66d_0_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fc8a99e66d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fc8a99e66d_0_1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fc8a99e66d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fc8a99e66d_0_1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fc8a99e66d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fc8a99e66d_0_1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fc8a99e66d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fc8a99e66d_0_1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fc8a99e66d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c8a99e66d_0_2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fc8a99e66d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fc8a99e66d_0_2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fc8a99e66d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fc8a99e66d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fc8a99e66d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fc8a99e66d_0_2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fc8a99e66d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fc8a99e66d_0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fc8a99e66d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fc8a99e66d_0_2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fc8a99e66d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fc8a99e66d_0_2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fc8a99e66d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fc8a99e66d_0_2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fc8a99e66d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c8a99e66d_0_2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gfc8a99e66d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fc8a99e66d_0_2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fc8a99e66d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fc8a99e66d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fc8a99e66d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fc8a99e66d_0_2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fc8a99e66d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fc8a99e66d_0_3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fc8a99e66d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fc8a99e66d_0_3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fc8a99e66d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fc8a99e66d_0_3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fc8a99e66d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fc8a99e66d_0_3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fc8a99e66d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fc8a99e66d_0_3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fc8a99e66d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fc8a99e66d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fc8a99e66d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fc8a99e66d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fc8a99e66d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fc8a99e66d_0_3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fc8a99e66d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fc8a99e66d_0_3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fc8a99e66d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fc8a99e66d_0_3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fc8a99e66d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fc8a99e66d_0_4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fc8a99e66d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fc8a99e66d_0_4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fc8a99e66d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fc8a99e66d_0_4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fc8a99e66d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c8a99e66d_0_4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fc8a99e66d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fc8a99e66d_0_4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fc8a99e66d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fc8a99e66d_0_5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fc8a99e66d_0_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fc8a99e66d_0_5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fc8a99e66d_0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fc8a99e66d_0_5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fc8a99e66d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fc8a99e66d_0_6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gfc8a99e66d_0_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fc8a99e66d_0_6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fc8a99e66d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fc8a99e66d_0_6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fc8a99e66d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fc8a99e66d_0_6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fc8a99e66d_0_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fc8a99e66d_0_6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fc8a99e66d_0_6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fc8a99e66d_0_6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fc8a99e66d_0_6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fc8a99e66d_0_6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fc8a99e66d_0_6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fc8a99e66d_0_6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fc8a99e66d_0_6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fc8a99e66d_0_7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fc8a99e66d_0_7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fc8a99e66d_0_7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gfc8a99e66d_0_7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fc8a99e66d_0_7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gfc8a99e66d_0_7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c8a99e66d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fc8a99e66d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fc8a99e66d_0_7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fc8a99e66d_0_7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fc8a99e66d_0_7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fc8a99e66d_0_7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fc8a99e66d_0_4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fc8a99e66d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fc8a99e66d_0_4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gfc8a99e66d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fc8a99e66d_0_6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fc8a99e66d_0_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fc8a99e66d_0_6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fc8a99e66d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fc8a99e66d_0_6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gfc8a99e66d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fc8a99e66d_0_6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fc8a99e66d_0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fc8a99e66d_0_4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gfc8a99e66d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fc8a99e66d_0_6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fc8a99e66d_0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fc8a99e66d_0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fc8a99e66d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fc8a99e66d_0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fc8a99e66d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fc8a99e66d_0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fc8a99e66d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5.jpg"/><Relationship Id="rId5" Type="http://schemas.openxmlformats.org/officeDocument/2006/relationships/image" Target="../media/image4.jpg"/><Relationship Id="rId6" Type="http://schemas.openxmlformats.org/officeDocument/2006/relationships/image" Target="../media/image2.jpg"/><Relationship Id="rId7"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jp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4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jpg"/><Relationship Id="rId4" Type="http://schemas.openxmlformats.org/officeDocument/2006/relationships/image" Target="../media/image14.jpg"/><Relationship Id="rId5" Type="http://schemas.openxmlformats.org/officeDocument/2006/relationships/image" Target="../media/image2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jp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jp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jp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jpg"/><Relationship Id="rId4" Type="http://schemas.openxmlformats.org/officeDocument/2006/relationships/image" Target="../media/image32.png"/><Relationship Id="rId5" Type="http://schemas.openxmlformats.org/officeDocument/2006/relationships/image" Target="../media/image1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jp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jp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jp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jp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jpg"/><Relationship Id="rId4" Type="http://schemas.openxmlformats.org/officeDocument/2006/relationships/image" Target="../media/image20.png"/><Relationship Id="rId5"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jp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jpg"/><Relationship Id="rId4" Type="http://schemas.openxmlformats.org/officeDocument/2006/relationships/image" Target="../media/image27.png"/><Relationship Id="rId5"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jp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jp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jp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jp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jp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jpg"/><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jp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6.png"/><Relationship Id="rId5"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jpg"/><Relationship Id="rId4" Type="http://schemas.openxmlformats.org/officeDocument/2006/relationships/image" Target="../media/image2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jpg"/><Relationship Id="rId4" Type="http://schemas.openxmlformats.org/officeDocument/2006/relationships/image" Target="../media/image36.png"/><Relationship Id="rId5"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jpg"/><Relationship Id="rId4" Type="http://schemas.openxmlformats.org/officeDocument/2006/relationships/hyperlink" Target="http://mediaarea.net" TargetMode="External"/><Relationship Id="rId5" Type="http://schemas.openxmlformats.org/officeDocument/2006/relationships/hyperlink" Target="mailto:jerome@mediaarea.ne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avartifactatlas.com/" TargetMode="External"/><Relationship Id="rId4" Type="http://schemas.openxmlformats.org/officeDocument/2006/relationships/image" Target="../media/image6.jp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txBox="1"/>
          <p:nvPr>
            <p:ph type="ctrTitle"/>
          </p:nvPr>
        </p:nvSpPr>
        <p:spPr>
          <a:xfrm>
            <a:off x="371506" y="1992675"/>
            <a:ext cx="11559300" cy="1655700"/>
          </a:xfrm>
          <a:prstGeom prst="rect">
            <a:avLst/>
          </a:prstGeom>
          <a:noFill/>
          <a:ln>
            <a:noFill/>
          </a:ln>
        </p:spPr>
        <p:txBody>
          <a:bodyPr anchorCtr="0" anchor="b" bIns="45700" lIns="91425" spcFirstLastPara="1" rIns="91425" wrap="square" tIns="45700">
            <a:noAutofit/>
          </a:bodyPr>
          <a:lstStyle/>
          <a:p>
            <a:pPr indent="0" lvl="0" marL="0" rtl="0" algn="ctr">
              <a:lnSpc>
                <a:spcPct val="120000"/>
              </a:lnSpc>
              <a:spcBef>
                <a:spcPts val="0"/>
              </a:spcBef>
              <a:spcAft>
                <a:spcPts val="0"/>
              </a:spcAft>
              <a:buClr>
                <a:srgbClr val="FF4E3E"/>
              </a:buClr>
              <a:buSzPts val="13000"/>
              <a:buFont typeface="Arial"/>
              <a:buNone/>
            </a:pPr>
            <a:r>
              <a:rPr lang="fr-FR" sz="13000">
                <a:solidFill>
                  <a:srgbClr val="FF4E3E"/>
                </a:solidFill>
                <a:latin typeface="Arial"/>
                <a:ea typeface="Arial"/>
                <a:cs typeface="Arial"/>
                <a:sym typeface="Arial"/>
              </a:rPr>
              <a:t>2021</a:t>
            </a:r>
            <a:endParaRPr/>
          </a:p>
        </p:txBody>
      </p:sp>
      <p:sp>
        <p:nvSpPr>
          <p:cNvPr id="90" name="Google Shape;90;p13"/>
          <p:cNvSpPr txBox="1"/>
          <p:nvPr>
            <p:ph idx="1" type="subTitle"/>
          </p:nvPr>
        </p:nvSpPr>
        <p:spPr>
          <a:xfrm>
            <a:off x="1524000" y="3584947"/>
            <a:ext cx="9144000" cy="1084918"/>
          </a:xfrm>
          <a:prstGeom prst="rect">
            <a:avLst/>
          </a:prstGeom>
          <a:noFill/>
          <a:ln>
            <a:noFill/>
          </a:ln>
        </p:spPr>
        <p:txBody>
          <a:bodyPr anchorCtr="0" anchor="t" bIns="45700" lIns="91425" spcFirstLastPara="1" rIns="91425" wrap="square" tIns="45700">
            <a:normAutofit fontScale="25000" lnSpcReduction="20000"/>
          </a:bodyPr>
          <a:lstStyle/>
          <a:p>
            <a:pPr indent="0" lvl="0" marL="0" rtl="0" algn="ctr">
              <a:lnSpc>
                <a:spcPct val="90000"/>
              </a:lnSpc>
              <a:spcBef>
                <a:spcPts val="0"/>
              </a:spcBef>
              <a:spcAft>
                <a:spcPts val="0"/>
              </a:spcAft>
              <a:buClr>
                <a:srgbClr val="FF4E3E"/>
              </a:buClr>
              <a:buSzPct val="100000"/>
              <a:buNone/>
            </a:pPr>
            <a:r>
              <a:rPr lang="fr-FR" sz="8000">
                <a:solidFill>
                  <a:srgbClr val="FF4E3E"/>
                </a:solidFill>
              </a:rPr>
              <a:t>An overview of an AV archive, from</a:t>
            </a:r>
            <a:endParaRPr/>
          </a:p>
          <a:p>
            <a:pPr indent="0" lvl="0" marL="0" rtl="0" algn="ctr">
              <a:lnSpc>
                <a:spcPct val="90000"/>
              </a:lnSpc>
              <a:spcBef>
                <a:spcPts val="1000"/>
              </a:spcBef>
              <a:spcAft>
                <a:spcPts val="0"/>
              </a:spcAft>
              <a:buClr>
                <a:srgbClr val="FF4E3E"/>
              </a:buClr>
              <a:buSzPct val="100000"/>
              <a:buNone/>
            </a:pPr>
            <a:r>
              <a:rPr lang="fr-FR" sz="8000">
                <a:solidFill>
                  <a:srgbClr val="FF4E3E"/>
                </a:solidFill>
              </a:rPr>
              <a:t>physical assets management to digitization </a:t>
            </a:r>
            <a:endParaRPr/>
          </a:p>
          <a:p>
            <a:pPr indent="0" lvl="0" marL="0" rtl="0" algn="ctr">
              <a:lnSpc>
                <a:spcPct val="90000"/>
              </a:lnSpc>
              <a:spcBef>
                <a:spcPts val="1000"/>
              </a:spcBef>
              <a:spcAft>
                <a:spcPts val="0"/>
              </a:spcAft>
              <a:buClr>
                <a:srgbClr val="FF4E3E"/>
              </a:buClr>
              <a:buSzPct val="100000"/>
              <a:buNone/>
            </a:pPr>
            <a:r>
              <a:rPr lang="fr-FR" sz="8000">
                <a:solidFill>
                  <a:srgbClr val="FF4E3E"/>
                </a:solidFill>
              </a:rPr>
              <a:t>and digital objects preservation.</a:t>
            </a:r>
            <a:endParaRPr/>
          </a:p>
          <a:p>
            <a:pPr indent="0" lvl="0" marL="0" rtl="0" algn="ctr">
              <a:lnSpc>
                <a:spcPct val="90000"/>
              </a:lnSpc>
              <a:spcBef>
                <a:spcPts val="1000"/>
              </a:spcBef>
              <a:spcAft>
                <a:spcPts val="0"/>
              </a:spcAft>
              <a:buClr>
                <a:schemeClr val="dk1"/>
              </a:buClr>
              <a:buSzPct val="100000"/>
              <a:buNone/>
            </a:pPr>
            <a:r>
              <a:t/>
            </a:r>
            <a:endParaRPr/>
          </a:p>
        </p:txBody>
      </p:sp>
      <p:sp>
        <p:nvSpPr>
          <p:cNvPr id="91" name="Google Shape;91;p13"/>
          <p:cNvSpPr txBox="1"/>
          <p:nvPr/>
        </p:nvSpPr>
        <p:spPr>
          <a:xfrm>
            <a:off x="261249" y="188250"/>
            <a:ext cx="11669400" cy="209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3000" u="none" cap="none" strike="noStrike">
                <a:solidFill>
                  <a:srgbClr val="FF4E3E"/>
                </a:solidFill>
                <a:latin typeface="Arial"/>
                <a:ea typeface="Arial"/>
                <a:cs typeface="Arial"/>
                <a:sym typeface="Arial"/>
              </a:rPr>
              <a:t>FRAME tECH</a:t>
            </a:r>
            <a:endParaRPr sz="13000">
              <a:solidFill>
                <a:schemeClr val="dk1"/>
              </a:solidFill>
              <a:latin typeface="Calibri"/>
              <a:ea typeface="Calibri"/>
              <a:cs typeface="Calibri"/>
              <a:sym typeface="Calibri"/>
            </a:endParaRPr>
          </a:p>
        </p:txBody>
      </p:sp>
      <p:sp>
        <p:nvSpPr>
          <p:cNvPr id="92" name="Google Shape;92;p13"/>
          <p:cNvSpPr/>
          <p:nvPr/>
        </p:nvSpPr>
        <p:spPr>
          <a:xfrm>
            <a:off x="4622561" y="4856940"/>
            <a:ext cx="368215" cy="368215"/>
          </a:xfrm>
          <a:prstGeom prst="ellipse">
            <a:avLst/>
          </a:prstGeom>
          <a:solidFill>
            <a:srgbClr val="FF4E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 name="Google Shape;93;p13"/>
          <p:cNvSpPr txBox="1"/>
          <p:nvPr/>
        </p:nvSpPr>
        <p:spPr>
          <a:xfrm>
            <a:off x="4610837" y="4850803"/>
            <a:ext cx="423447" cy="3743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lt1"/>
                </a:solidFill>
                <a:latin typeface="Calibri"/>
                <a:ea typeface="Calibri"/>
                <a:cs typeface="Calibri"/>
                <a:sym typeface="Calibri"/>
              </a:rPr>
              <a:t>17</a:t>
            </a:r>
            <a:endParaRPr/>
          </a:p>
        </p:txBody>
      </p:sp>
      <p:sp>
        <p:nvSpPr>
          <p:cNvPr id="94" name="Google Shape;94;p13"/>
          <p:cNvSpPr txBox="1"/>
          <p:nvPr/>
        </p:nvSpPr>
        <p:spPr>
          <a:xfrm>
            <a:off x="5877554" y="4856940"/>
            <a:ext cx="423447" cy="3743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lt1"/>
                </a:solidFill>
                <a:latin typeface="Calibri"/>
                <a:ea typeface="Calibri"/>
                <a:cs typeface="Calibri"/>
                <a:sym typeface="Calibri"/>
              </a:rPr>
              <a:t>17</a:t>
            </a:r>
            <a:endParaRPr/>
          </a:p>
        </p:txBody>
      </p:sp>
      <p:sp>
        <p:nvSpPr>
          <p:cNvPr id="95" name="Google Shape;95;p13"/>
          <p:cNvSpPr/>
          <p:nvPr/>
        </p:nvSpPr>
        <p:spPr>
          <a:xfrm>
            <a:off x="5287253" y="4850803"/>
            <a:ext cx="368215" cy="368215"/>
          </a:xfrm>
          <a:prstGeom prst="ellipse">
            <a:avLst/>
          </a:prstGeom>
          <a:solidFill>
            <a:srgbClr val="FF4E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 name="Google Shape;96;p13"/>
          <p:cNvSpPr/>
          <p:nvPr/>
        </p:nvSpPr>
        <p:spPr>
          <a:xfrm>
            <a:off x="5947751" y="4856940"/>
            <a:ext cx="368215" cy="368215"/>
          </a:xfrm>
          <a:prstGeom prst="ellipse">
            <a:avLst/>
          </a:prstGeom>
          <a:solidFill>
            <a:srgbClr val="FF4E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 name="Google Shape;97;p13"/>
          <p:cNvSpPr/>
          <p:nvPr/>
        </p:nvSpPr>
        <p:spPr>
          <a:xfrm>
            <a:off x="6597635" y="4860008"/>
            <a:ext cx="368215" cy="368215"/>
          </a:xfrm>
          <a:prstGeom prst="ellipse">
            <a:avLst/>
          </a:prstGeom>
          <a:solidFill>
            <a:srgbClr val="FF4E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 name="Google Shape;98;p13"/>
          <p:cNvSpPr/>
          <p:nvPr/>
        </p:nvSpPr>
        <p:spPr>
          <a:xfrm>
            <a:off x="7152950" y="4865835"/>
            <a:ext cx="368215" cy="368215"/>
          </a:xfrm>
          <a:prstGeom prst="ellipse">
            <a:avLst/>
          </a:prstGeom>
          <a:solidFill>
            <a:srgbClr val="FF4E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 name="Google Shape;99;p13"/>
          <p:cNvSpPr txBox="1"/>
          <p:nvPr/>
        </p:nvSpPr>
        <p:spPr>
          <a:xfrm>
            <a:off x="5269452" y="4842785"/>
            <a:ext cx="423447" cy="3743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lt1"/>
                </a:solidFill>
                <a:latin typeface="Calibri"/>
                <a:ea typeface="Calibri"/>
                <a:cs typeface="Calibri"/>
                <a:sym typeface="Calibri"/>
              </a:rPr>
              <a:t>19</a:t>
            </a:r>
            <a:endParaRPr/>
          </a:p>
        </p:txBody>
      </p:sp>
      <p:cxnSp>
        <p:nvCxnSpPr>
          <p:cNvPr id="100" name="Google Shape;100;p13"/>
          <p:cNvCxnSpPr/>
          <p:nvPr/>
        </p:nvCxnSpPr>
        <p:spPr>
          <a:xfrm>
            <a:off x="5046008" y="5044116"/>
            <a:ext cx="192049" cy="0"/>
          </a:xfrm>
          <a:prstGeom prst="straightConnector1">
            <a:avLst/>
          </a:prstGeom>
          <a:noFill/>
          <a:ln cap="flat" cmpd="sng" w="19050">
            <a:solidFill>
              <a:srgbClr val="FF4E3E"/>
            </a:solidFill>
            <a:prstDash val="solid"/>
            <a:miter lim="800000"/>
            <a:headEnd len="sm" w="sm" type="none"/>
            <a:tailEnd len="med" w="med" type="triangle"/>
          </a:ln>
        </p:spPr>
      </p:cxnSp>
      <p:sp>
        <p:nvSpPr>
          <p:cNvPr id="101" name="Google Shape;101;p13"/>
          <p:cNvSpPr txBox="1"/>
          <p:nvPr/>
        </p:nvSpPr>
        <p:spPr>
          <a:xfrm>
            <a:off x="5639824" y="4860008"/>
            <a:ext cx="423447" cy="3743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4E3E"/>
                </a:solidFill>
                <a:latin typeface="Calibri"/>
                <a:ea typeface="Calibri"/>
                <a:cs typeface="Calibri"/>
                <a:sym typeface="Calibri"/>
              </a:rPr>
              <a:t>&amp;</a:t>
            </a:r>
            <a:endParaRPr/>
          </a:p>
        </p:txBody>
      </p:sp>
      <p:sp>
        <p:nvSpPr>
          <p:cNvPr id="102" name="Google Shape;102;p13"/>
          <p:cNvSpPr txBox="1"/>
          <p:nvPr/>
        </p:nvSpPr>
        <p:spPr>
          <a:xfrm>
            <a:off x="5920896" y="4850803"/>
            <a:ext cx="4525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lt1"/>
                </a:solidFill>
                <a:latin typeface="Calibri"/>
                <a:ea typeface="Calibri"/>
                <a:cs typeface="Calibri"/>
                <a:sym typeface="Calibri"/>
              </a:rPr>
              <a:t>22</a:t>
            </a:r>
            <a:endParaRPr/>
          </a:p>
        </p:txBody>
      </p:sp>
      <p:sp>
        <p:nvSpPr>
          <p:cNvPr id="103" name="Google Shape;103;p13"/>
          <p:cNvSpPr txBox="1"/>
          <p:nvPr/>
        </p:nvSpPr>
        <p:spPr>
          <a:xfrm>
            <a:off x="6572631" y="4850803"/>
            <a:ext cx="4525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lt1"/>
                </a:solidFill>
                <a:latin typeface="Calibri"/>
                <a:ea typeface="Calibri"/>
                <a:cs typeface="Calibri"/>
                <a:sym typeface="Calibri"/>
              </a:rPr>
              <a:t>24</a:t>
            </a:r>
            <a:endParaRPr/>
          </a:p>
        </p:txBody>
      </p:sp>
      <p:cxnSp>
        <p:nvCxnSpPr>
          <p:cNvPr id="104" name="Google Shape;104;p13"/>
          <p:cNvCxnSpPr/>
          <p:nvPr/>
        </p:nvCxnSpPr>
        <p:spPr>
          <a:xfrm>
            <a:off x="6360907" y="5044115"/>
            <a:ext cx="192049" cy="0"/>
          </a:xfrm>
          <a:prstGeom prst="straightConnector1">
            <a:avLst/>
          </a:prstGeom>
          <a:noFill/>
          <a:ln cap="flat" cmpd="sng" w="19050">
            <a:solidFill>
              <a:srgbClr val="FF4E3E"/>
            </a:solidFill>
            <a:prstDash val="solid"/>
            <a:miter lim="800000"/>
            <a:headEnd len="sm" w="sm" type="none"/>
            <a:tailEnd len="med" w="med" type="triangle"/>
          </a:ln>
        </p:spPr>
      </p:cxnSp>
      <p:sp>
        <p:nvSpPr>
          <p:cNvPr id="105" name="Google Shape;105;p13"/>
          <p:cNvSpPr txBox="1"/>
          <p:nvPr/>
        </p:nvSpPr>
        <p:spPr>
          <a:xfrm>
            <a:off x="7144265" y="4860008"/>
            <a:ext cx="4525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lt1"/>
                </a:solidFill>
                <a:latin typeface="Calibri"/>
                <a:ea typeface="Calibri"/>
                <a:cs typeface="Calibri"/>
                <a:sym typeface="Calibri"/>
              </a:rPr>
              <a:t>11</a:t>
            </a:r>
            <a:endParaRPr/>
          </a:p>
        </p:txBody>
      </p:sp>
      <p:sp>
        <p:nvSpPr>
          <p:cNvPr id="106" name="Google Shape;106;p13"/>
          <p:cNvSpPr txBox="1"/>
          <p:nvPr/>
        </p:nvSpPr>
        <p:spPr>
          <a:xfrm>
            <a:off x="6933564" y="4860008"/>
            <a:ext cx="276717" cy="3743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4E3E"/>
                </a:solidFill>
                <a:latin typeface="Calibri"/>
                <a:ea typeface="Calibri"/>
                <a:cs typeface="Calibri"/>
                <a:sym typeface="Calibri"/>
              </a:rPr>
              <a:t>/</a:t>
            </a:r>
            <a:endParaRPr/>
          </a:p>
        </p:txBody>
      </p:sp>
      <p:pic>
        <p:nvPicPr>
          <p:cNvPr id="107" name="Google Shape;107;p13"/>
          <p:cNvPicPr preferRelativeResize="0"/>
          <p:nvPr/>
        </p:nvPicPr>
        <p:blipFill rotWithShape="1">
          <a:blip r:embed="rId3">
            <a:alphaModFix/>
          </a:blip>
          <a:srcRect b="0" l="0" r="0" t="0"/>
          <a:stretch/>
        </p:blipFill>
        <p:spPr>
          <a:xfrm>
            <a:off x="11295743" y="5987143"/>
            <a:ext cx="635000" cy="635000"/>
          </a:xfrm>
          <a:prstGeom prst="rect">
            <a:avLst/>
          </a:prstGeom>
          <a:noFill/>
          <a:ln>
            <a:noFill/>
          </a:ln>
        </p:spPr>
      </p:pic>
      <p:pic>
        <p:nvPicPr>
          <p:cNvPr descr="Une image contenant texte, clipart&#10;&#10;Description générée automatiquement" id="108" name="Google Shape;108;p13"/>
          <p:cNvPicPr preferRelativeResize="0"/>
          <p:nvPr/>
        </p:nvPicPr>
        <p:blipFill rotWithShape="1">
          <a:blip r:embed="rId4">
            <a:alphaModFix/>
          </a:blip>
          <a:srcRect b="0" l="0" r="0" t="0"/>
          <a:stretch/>
        </p:blipFill>
        <p:spPr>
          <a:xfrm>
            <a:off x="261256" y="5987143"/>
            <a:ext cx="2675000" cy="635000"/>
          </a:xfrm>
          <a:prstGeom prst="rect">
            <a:avLst/>
          </a:prstGeom>
          <a:noFill/>
          <a:ln>
            <a:noFill/>
          </a:ln>
        </p:spPr>
      </p:pic>
      <p:pic>
        <p:nvPicPr>
          <p:cNvPr descr="Une image contenant texte&#10;&#10;Description générée automatiquement" id="109" name="Google Shape;109;p13"/>
          <p:cNvPicPr preferRelativeResize="0"/>
          <p:nvPr/>
        </p:nvPicPr>
        <p:blipFill rotWithShape="1">
          <a:blip r:embed="rId5">
            <a:alphaModFix/>
          </a:blip>
          <a:srcRect b="0" l="0" r="0" t="0"/>
          <a:stretch/>
        </p:blipFill>
        <p:spPr>
          <a:xfrm>
            <a:off x="3510082" y="6168305"/>
            <a:ext cx="2451589" cy="453838"/>
          </a:xfrm>
          <a:prstGeom prst="rect">
            <a:avLst/>
          </a:prstGeom>
          <a:noFill/>
          <a:ln>
            <a:noFill/>
          </a:ln>
        </p:spPr>
      </p:pic>
      <p:pic>
        <p:nvPicPr>
          <p:cNvPr id="110" name="Google Shape;110;p13"/>
          <p:cNvPicPr preferRelativeResize="0"/>
          <p:nvPr/>
        </p:nvPicPr>
        <p:blipFill rotWithShape="1">
          <a:blip r:embed="rId6">
            <a:alphaModFix/>
          </a:blip>
          <a:srcRect b="0" l="0" r="0" t="0"/>
          <a:stretch/>
        </p:blipFill>
        <p:spPr>
          <a:xfrm>
            <a:off x="6453137" y="6199148"/>
            <a:ext cx="1465313" cy="447735"/>
          </a:xfrm>
          <a:prstGeom prst="rect">
            <a:avLst/>
          </a:prstGeom>
          <a:noFill/>
          <a:ln>
            <a:noFill/>
          </a:ln>
        </p:spPr>
      </p:pic>
      <p:pic>
        <p:nvPicPr>
          <p:cNvPr id="111" name="Google Shape;111;p13"/>
          <p:cNvPicPr preferRelativeResize="0"/>
          <p:nvPr/>
        </p:nvPicPr>
        <p:blipFill rotWithShape="1">
          <a:blip r:embed="rId7">
            <a:alphaModFix/>
          </a:blip>
          <a:srcRect b="0" l="0" r="0" t="0"/>
          <a:stretch/>
        </p:blipFill>
        <p:spPr>
          <a:xfrm>
            <a:off x="8409916" y="6254502"/>
            <a:ext cx="2324100" cy="4152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2"/>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83" name="Google Shape;183;p22"/>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Overview of open source</a:t>
            </a:r>
            <a:endParaRPr sz="7200"/>
          </a:p>
        </p:txBody>
      </p:sp>
      <p:pic>
        <p:nvPicPr>
          <p:cNvPr descr="Une image contenant texte, clipart&#10;&#10;Description générée automatiquement" id="184" name="Google Shape;184;p22"/>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3"/>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90" name="Google Shape;190;p23"/>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191" name="Google Shape;191;p23"/>
          <p:cNvSpPr txBox="1"/>
          <p:nvPr/>
        </p:nvSpPr>
        <p:spPr>
          <a:xfrm>
            <a:off x="247746" y="3052767"/>
            <a:ext cx="11696400" cy="277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The archival domain:</a:t>
            </a:r>
            <a:endParaRPr sz="2400"/>
          </a:p>
          <a:p>
            <a:pPr indent="0" lvl="0" marL="457200" marR="0" rtl="0" algn="l">
              <a:spcBef>
                <a:spcPts val="0"/>
              </a:spcBef>
              <a:spcAft>
                <a:spcPts val="0"/>
              </a:spcAft>
              <a:buSzPts val="1100"/>
              <a:buNone/>
            </a:pPr>
            <a:r>
              <a:rPr lang="fr-FR" sz="2400"/>
              <a:t>Relatively small market (niche)</a:t>
            </a:r>
            <a:endParaRPr sz="2400"/>
          </a:p>
          <a:p>
            <a:pPr indent="0" lvl="0" marL="457200" marR="0" rtl="0" algn="l">
              <a:spcBef>
                <a:spcPts val="0"/>
              </a:spcBef>
              <a:spcAft>
                <a:spcPts val="0"/>
              </a:spcAft>
              <a:buSzPts val="1100"/>
              <a:buNone/>
            </a:pPr>
            <a:r>
              <a:rPr lang="fr-FR" sz="2400"/>
              <a:t>Off-the-shelf products often focus on different use cases</a:t>
            </a:r>
            <a:endParaRPr sz="2400"/>
          </a:p>
          <a:p>
            <a:pPr indent="0" lvl="0" marL="457200" marR="0" rtl="0" algn="l">
              <a:spcBef>
                <a:spcPts val="0"/>
              </a:spcBef>
              <a:spcAft>
                <a:spcPts val="0"/>
              </a:spcAft>
              <a:buSzPts val="1100"/>
              <a:buNone/>
            </a:pPr>
            <a:r>
              <a:rPr lang="fr-FR" sz="2400"/>
              <a:t>Highly specialized demands</a:t>
            </a:r>
            <a:endParaRPr sz="2400"/>
          </a:p>
          <a:p>
            <a:pPr indent="0" lvl="0" marL="457200" marR="0" rtl="0" algn="l">
              <a:spcBef>
                <a:spcPts val="0"/>
              </a:spcBef>
              <a:spcAft>
                <a:spcPts val="0"/>
              </a:spcAft>
              <a:buSzPts val="1100"/>
              <a:buNone/>
            </a:pPr>
            <a:r>
              <a:rPr lang="fr-FR" sz="2400"/>
              <a:t>High potential for vendor dependence...</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192" name="Google Shape;192;p23"/>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4"/>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98" name="Google Shape;198;p24"/>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199" name="Google Shape;199;p24"/>
          <p:cNvSpPr txBox="1"/>
          <p:nvPr/>
        </p:nvSpPr>
        <p:spPr>
          <a:xfrm>
            <a:off x="247746" y="3052767"/>
            <a:ext cx="11696400" cy="2955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Proprietary tools and formats are linked to one, and only one, vendor</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If the vendor disappears, it is impossible to get bug fixes</a:t>
            </a:r>
            <a:endParaRPr sz="2400"/>
          </a:p>
          <a:p>
            <a:pPr indent="0" lvl="0" marL="457200" marR="0" rtl="0" algn="l">
              <a:spcBef>
                <a:spcPts val="0"/>
              </a:spcBef>
              <a:spcAft>
                <a:spcPts val="0"/>
              </a:spcAft>
              <a:buSzPts val="1100"/>
              <a:buNone/>
            </a:pPr>
            <a:r>
              <a:rPr lang="fr-FR" sz="2400"/>
              <a:t>Without source code, you can not adapt yourself to new platforms: are you sure you’ll be able to run the software in 100 years?</a:t>
            </a:r>
            <a:endParaRPr sz="2400"/>
          </a:p>
          <a:p>
            <a:pPr indent="0" lvl="0" marL="457200" marR="0" rtl="0" algn="l">
              <a:spcBef>
                <a:spcPts val="0"/>
              </a:spcBef>
              <a:spcAft>
                <a:spcPts val="0"/>
              </a:spcAft>
              <a:buSzPts val="1100"/>
              <a:buNone/>
            </a:pPr>
            <a:r>
              <a:rPr lang="fr-FR" sz="2400"/>
              <a:t>Vendor decides on the new features</a:t>
            </a:r>
            <a:endParaRPr sz="2400"/>
          </a:p>
          <a:p>
            <a:pPr indent="0" lvl="0" marL="457200" marR="0" rtl="0" algn="l">
              <a:spcBef>
                <a:spcPts val="0"/>
              </a:spcBef>
              <a:spcAft>
                <a:spcPts val="0"/>
              </a:spcAft>
              <a:buSzPts val="1100"/>
              <a:buNone/>
            </a:pPr>
            <a:r>
              <a:rPr lang="fr-FR" sz="2400"/>
              <a:t>Are you big enough for making the vendor develop your prefered feature?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00" name="Google Shape;200;p24"/>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06" name="Google Shape;206;p25"/>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207" name="Google Shape;207;p25"/>
          <p:cNvSpPr txBox="1"/>
          <p:nvPr/>
        </p:nvSpPr>
        <p:spPr>
          <a:xfrm>
            <a:off x="247746" y="3052767"/>
            <a:ext cx="11696400" cy="2955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The four freedoms of open source (a.k.a. free software)</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The freedom to run the program as you wish, for any purpose</a:t>
            </a:r>
            <a:endParaRPr sz="2400"/>
          </a:p>
          <a:p>
            <a:pPr indent="0" lvl="0" marL="457200" marR="0" rtl="0" algn="l">
              <a:spcBef>
                <a:spcPts val="0"/>
              </a:spcBef>
              <a:spcAft>
                <a:spcPts val="0"/>
              </a:spcAft>
              <a:buSzPts val="1100"/>
              <a:buNone/>
            </a:pPr>
            <a:r>
              <a:rPr lang="fr-FR" sz="2400"/>
              <a:t>The freedom to study how the program works, and change it so it does your computing as you wish</a:t>
            </a:r>
            <a:endParaRPr sz="2400"/>
          </a:p>
          <a:p>
            <a:pPr indent="0" lvl="0" marL="457200" marR="0" rtl="0" algn="l">
              <a:spcBef>
                <a:spcPts val="0"/>
              </a:spcBef>
              <a:spcAft>
                <a:spcPts val="0"/>
              </a:spcAft>
              <a:buSzPts val="1100"/>
              <a:buNone/>
            </a:pPr>
            <a:r>
              <a:rPr lang="fr-FR" sz="2400"/>
              <a:t>The freedom to redistribute copies so you can help your neighbor</a:t>
            </a:r>
            <a:endParaRPr sz="2400"/>
          </a:p>
          <a:p>
            <a:pPr indent="0" lvl="0" marL="457200" marR="0" rtl="0" algn="l">
              <a:spcBef>
                <a:spcPts val="0"/>
              </a:spcBef>
              <a:spcAft>
                <a:spcPts val="0"/>
              </a:spcAft>
              <a:buSzPts val="1100"/>
              <a:buNone/>
            </a:pPr>
            <a:r>
              <a:rPr lang="fr-FR" sz="2400"/>
              <a:t>The freedom to distribute copies of your modified versions to others</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08" name="Google Shape;208;p25"/>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6"/>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14" name="Google Shape;214;p26"/>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215" name="Google Shape;215;p26"/>
          <p:cNvSpPr txBox="1"/>
          <p:nvPr/>
        </p:nvSpPr>
        <p:spPr>
          <a:xfrm>
            <a:off x="247750" y="2159302"/>
            <a:ext cx="116964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Reusability of existing solutions</a:t>
            </a:r>
            <a:endParaRPr sz="2400"/>
          </a:p>
          <a:p>
            <a:pPr indent="0" lvl="0" marL="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Free choice of (local) support/suppliers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No black-box</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Common tools/codebase = larger userbase</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Less "forced" upgrades</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16" name="Google Shape;216;p26"/>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7"/>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22" name="Google Shape;222;p27"/>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223" name="Google Shape;223;p27"/>
          <p:cNvSpPr txBox="1"/>
          <p:nvPr/>
        </p:nvSpPr>
        <p:spPr>
          <a:xfrm>
            <a:off x="247750" y="2159302"/>
            <a:ext cx="11696400" cy="517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Benefits of paying for open source software:</a:t>
            </a:r>
            <a:endParaRPr sz="2400"/>
          </a:p>
          <a:p>
            <a:pPr indent="0" lvl="0" marL="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Better support/updates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Pooling resources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Designed for your use-cases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Overall better cost-effectiveness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Public money = public solution?</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24" name="Google Shape;224;p27"/>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8"/>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30" name="Google Shape;230;p28"/>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231" name="Google Shape;231;p28"/>
          <p:cNvSpPr txBox="1"/>
          <p:nvPr/>
        </p:nvSpPr>
        <p:spPr>
          <a:xfrm>
            <a:off x="247750" y="2159302"/>
            <a:ext cx="11696400" cy="517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Open source does not mean lack of professional support:</a:t>
            </a:r>
            <a:endParaRPr sz="2400"/>
          </a:p>
          <a:p>
            <a:pPr indent="0" lvl="0" marL="457200" marR="0" rtl="0" algn="l">
              <a:spcBef>
                <a:spcPts val="0"/>
              </a:spcBef>
              <a:spcAft>
                <a:spcPts val="0"/>
              </a:spcAft>
              <a:buSzPts val="1100"/>
              <a:buNone/>
            </a:pPr>
            <a:r>
              <a:rPr lang="fr-FR" sz="2400"/>
              <a:t>Support contracts</a:t>
            </a:r>
            <a:endParaRPr sz="2400"/>
          </a:p>
          <a:p>
            <a:pPr indent="0" lvl="0" marL="457200" marR="0" rtl="0" algn="l">
              <a:spcBef>
                <a:spcPts val="0"/>
              </a:spcBef>
              <a:spcAft>
                <a:spcPts val="0"/>
              </a:spcAft>
              <a:buSzPts val="1100"/>
              <a:buNone/>
            </a:pPr>
            <a:r>
              <a:rPr lang="fr-FR" sz="2400"/>
              <a:t>Paid installation/integration</a:t>
            </a:r>
            <a:endParaRPr sz="2400"/>
          </a:p>
          <a:p>
            <a:pPr indent="0" lvl="0" marL="457200" marR="0" rtl="0" algn="l">
              <a:spcBef>
                <a:spcPts val="0"/>
              </a:spcBef>
              <a:spcAft>
                <a:spcPts val="0"/>
              </a:spcAft>
              <a:buSzPts val="1100"/>
              <a:buNone/>
            </a:pPr>
            <a:r>
              <a:rPr lang="fr-FR" sz="2400"/>
              <a:t>Hire developers</a:t>
            </a:r>
            <a:endParaRPr sz="2400"/>
          </a:p>
          <a:p>
            <a:pPr indent="0" lvl="0" marL="457200" marR="0" rtl="0" algn="l">
              <a:spcBef>
                <a:spcPts val="0"/>
              </a:spcBef>
              <a:spcAft>
                <a:spcPts val="0"/>
              </a:spcAft>
              <a:buSzPts val="1100"/>
              <a:buNone/>
            </a:pPr>
            <a:r>
              <a:t/>
            </a:r>
            <a:endParaRPr sz="2400"/>
          </a:p>
          <a:p>
            <a:pPr indent="0" lvl="0" marL="0" marR="0" rtl="0" algn="l">
              <a:spcBef>
                <a:spcPts val="0"/>
              </a:spcBef>
              <a:spcAft>
                <a:spcPts val="0"/>
              </a:spcAft>
              <a:buSzPts val="1100"/>
              <a:buNone/>
            </a:pPr>
            <a:r>
              <a:rPr lang="fr-FR" sz="2400"/>
              <a:t>Non-financial contributions:</a:t>
            </a:r>
            <a:endParaRPr sz="2400"/>
          </a:p>
          <a:p>
            <a:pPr indent="0" lvl="0" marL="457200" marR="0" rtl="0" algn="l">
              <a:spcBef>
                <a:spcPts val="0"/>
              </a:spcBef>
              <a:spcAft>
                <a:spcPts val="0"/>
              </a:spcAft>
              <a:buSzPts val="1100"/>
              <a:buNone/>
            </a:pPr>
            <a:r>
              <a:rPr lang="fr-FR" sz="2400"/>
              <a:t>Documentation</a:t>
            </a:r>
            <a:endParaRPr sz="2400"/>
          </a:p>
          <a:p>
            <a:pPr indent="0" lvl="0" marL="457200" marR="0" rtl="0" algn="l">
              <a:spcBef>
                <a:spcPts val="0"/>
              </a:spcBef>
              <a:spcAft>
                <a:spcPts val="0"/>
              </a:spcAft>
              <a:buSzPts val="1100"/>
              <a:buNone/>
            </a:pPr>
            <a:r>
              <a:rPr lang="fr-FR" sz="2400"/>
              <a:t>Testing / bug-reports</a:t>
            </a:r>
            <a:endParaRPr sz="2400"/>
          </a:p>
          <a:p>
            <a:pPr indent="0" lvl="0" marL="457200" marR="0" rtl="0" algn="l">
              <a:spcBef>
                <a:spcPts val="0"/>
              </a:spcBef>
              <a:spcAft>
                <a:spcPts val="0"/>
              </a:spcAft>
              <a:buSzPts val="1100"/>
              <a:buNone/>
            </a:pPr>
            <a:r>
              <a:rPr lang="fr-FR" sz="2400"/>
              <a:t>Helping others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32" name="Google Shape;232;p28"/>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9"/>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38" name="Google Shape;238;p29"/>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239" name="Google Shape;239;p29"/>
          <p:cNvSpPr txBox="1"/>
          <p:nvPr/>
        </p:nvSpPr>
        <p:spPr>
          <a:xfrm>
            <a:off x="247750" y="2159302"/>
            <a:ext cx="11696400" cy="591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A real-world example: The lossless video codec FFV1 (RFC 9043)</a:t>
            </a:r>
            <a:endParaRPr sz="2400"/>
          </a:p>
          <a:p>
            <a:pPr indent="0" lvl="0" marL="457200" marR="0" rtl="0" algn="l">
              <a:spcBef>
                <a:spcPts val="0"/>
              </a:spcBef>
              <a:spcAft>
                <a:spcPts val="0"/>
              </a:spcAft>
              <a:buSzPts val="1100"/>
              <a:buNone/>
            </a:pPr>
            <a:r>
              <a:rPr lang="fr-FR" sz="2400"/>
              <a:t>Austrian National Archive (Mediathek) wanted to do lossless digital video archiving</a:t>
            </a:r>
            <a:endParaRPr sz="2400"/>
          </a:p>
          <a:p>
            <a:pPr indent="0" lvl="0" marL="457200" marR="0" rtl="0" algn="l">
              <a:spcBef>
                <a:spcPts val="0"/>
              </a:spcBef>
              <a:spcAft>
                <a:spcPts val="0"/>
              </a:spcAft>
              <a:buSzPts val="1100"/>
              <a:buNone/>
            </a:pPr>
            <a:r>
              <a:rPr lang="fr-FR" sz="2400"/>
              <a:t>Not satisfied with existing products (Interoperability issues)</a:t>
            </a:r>
            <a:endParaRPr sz="2400"/>
          </a:p>
          <a:p>
            <a:pPr indent="0" lvl="0" marL="457200" marR="0" rtl="0" algn="l">
              <a:spcBef>
                <a:spcPts val="0"/>
              </a:spcBef>
              <a:spcAft>
                <a:spcPts val="0"/>
              </a:spcAft>
              <a:buSzPts val="1100"/>
              <a:buNone/>
            </a:pPr>
            <a:r>
              <a:rPr lang="fr-FR" sz="2400"/>
              <a:t>Found FFV1 in FFmpeg: Excellent codec, but we wanted/needed more...</a:t>
            </a:r>
            <a:endParaRPr sz="2400"/>
          </a:p>
          <a:p>
            <a:pPr indent="0" lvl="0" marL="457200" marR="0" rtl="0" algn="l">
              <a:spcBef>
                <a:spcPts val="0"/>
              </a:spcBef>
              <a:spcAft>
                <a:spcPts val="0"/>
              </a:spcAft>
              <a:buSzPts val="1100"/>
              <a:buNone/>
            </a:pPr>
            <a:r>
              <a:rPr lang="fr-FR" sz="2400"/>
              <a:t>Contacted and hired a FFV1 developer</a:t>
            </a:r>
            <a:endParaRPr sz="2400"/>
          </a:p>
          <a:p>
            <a:pPr indent="0" lvl="0" marL="457200" marR="0" rtl="0" algn="l">
              <a:spcBef>
                <a:spcPts val="0"/>
              </a:spcBef>
              <a:spcAft>
                <a:spcPts val="0"/>
              </a:spcAft>
              <a:buSzPts val="1100"/>
              <a:buNone/>
            </a:pPr>
            <a:r>
              <a:rPr lang="fr-FR" sz="2400"/>
              <a:t>Other parties involved for advices (pooled resources)</a:t>
            </a:r>
            <a:endParaRPr sz="2400"/>
          </a:p>
          <a:p>
            <a:pPr indent="0" lvl="0" marL="457200" marR="0" rtl="0" algn="l">
              <a:spcBef>
                <a:spcPts val="0"/>
              </a:spcBef>
              <a:spcAft>
                <a:spcPts val="0"/>
              </a:spcAft>
              <a:buSzPts val="1100"/>
              <a:buNone/>
            </a:pPr>
            <a:r>
              <a:rPr lang="fr-FR" sz="2400"/>
              <a:t>Budget calculated in reference to costs of proprietary alternatives</a:t>
            </a:r>
            <a:endParaRPr sz="2400"/>
          </a:p>
          <a:p>
            <a:pPr indent="0" lvl="0" marL="457200" marR="0" rtl="0" algn="l">
              <a:spcBef>
                <a:spcPts val="0"/>
              </a:spcBef>
              <a:spcAft>
                <a:spcPts val="0"/>
              </a:spcAft>
              <a:buSzPts val="1100"/>
              <a:buNone/>
            </a:pPr>
            <a:r>
              <a:rPr lang="fr-FR" sz="2400"/>
              <a:t>Now FFV1 version 3: faster and integrity-aware</a:t>
            </a:r>
            <a:endParaRPr sz="2400"/>
          </a:p>
          <a:p>
            <a:pPr indent="0" lvl="0" marL="457200" marR="0" rtl="0" algn="l">
              <a:spcBef>
                <a:spcPts val="0"/>
              </a:spcBef>
              <a:spcAft>
                <a:spcPts val="0"/>
              </a:spcAft>
              <a:buSzPts val="1100"/>
              <a:buNone/>
            </a:pPr>
            <a:r>
              <a:rPr lang="fr-FR" sz="2400"/>
              <a:t>Important: we published our experiences with FFV1</a:t>
            </a:r>
            <a:endParaRPr sz="2400"/>
          </a:p>
          <a:p>
            <a:pPr indent="0" lvl="0" marL="457200" marR="0" rtl="0" algn="l">
              <a:spcBef>
                <a:spcPts val="0"/>
              </a:spcBef>
              <a:spcAft>
                <a:spcPts val="0"/>
              </a:spcAft>
              <a:buSzPts val="1100"/>
              <a:buNone/>
            </a:pPr>
            <a:r>
              <a:rPr lang="fr-FR" sz="2400"/>
              <a:t>So: other archives using FFV1 now profit from improvements, too!</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40" name="Google Shape;240;p29"/>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0"/>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46" name="Google Shape;246;p30"/>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247" name="Google Shape;247;p30"/>
          <p:cNvSpPr txBox="1"/>
          <p:nvPr/>
        </p:nvSpPr>
        <p:spPr>
          <a:xfrm>
            <a:off x="247750" y="2159302"/>
            <a:ext cx="11696400" cy="517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Quality of tools</a:t>
            </a:r>
            <a:endParaRPr sz="2400"/>
          </a:p>
          <a:p>
            <a:pPr indent="0" lvl="0" marL="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Chicken and egg: if everyone waits, nothing happens</a:t>
            </a:r>
            <a:endParaRPr sz="2400"/>
          </a:p>
          <a:p>
            <a:pPr indent="0" lvl="0" marL="457200" marR="0" rtl="0" algn="l">
              <a:spcBef>
                <a:spcPts val="0"/>
              </a:spcBef>
              <a:spcAft>
                <a:spcPts val="0"/>
              </a:spcAft>
              <a:buSzPts val="1100"/>
              <a:buNone/>
            </a:pPr>
            <a:r>
              <a:rPr lang="fr-FR" sz="2400"/>
              <a:t>We start with needs easy to handle and we create dedicated open source tools</a:t>
            </a:r>
            <a:endParaRPr sz="2400"/>
          </a:p>
          <a:p>
            <a:pPr indent="0" lvl="0" marL="457200" marR="0" rtl="0" algn="l">
              <a:spcBef>
                <a:spcPts val="0"/>
              </a:spcBef>
              <a:spcAft>
                <a:spcPts val="0"/>
              </a:spcAft>
              <a:buSzPts val="1100"/>
              <a:buNone/>
            </a:pPr>
            <a:r>
              <a:rPr lang="fr-FR" sz="2400"/>
              <a:t>Tools become bigger, step by step, when more people join</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YOU can decide about participating in lowering the overall cost for archives.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48" name="Google Shape;248;p30"/>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1"/>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54" name="Google Shape;254;p31"/>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255" name="Google Shape;255;p31"/>
          <p:cNvSpPr txBox="1"/>
          <p:nvPr/>
        </p:nvSpPr>
        <p:spPr>
          <a:xfrm>
            <a:off x="247750" y="2159302"/>
            <a:ext cx="11696400" cy="517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Quality of tools</a:t>
            </a:r>
            <a:endParaRPr sz="2400"/>
          </a:p>
          <a:p>
            <a:pPr indent="0" lvl="0" marL="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Chicken and egg: if everyone waits, nothing happens</a:t>
            </a:r>
            <a:endParaRPr sz="2400"/>
          </a:p>
          <a:p>
            <a:pPr indent="0" lvl="0" marL="457200" marR="0" rtl="0" algn="l">
              <a:spcBef>
                <a:spcPts val="0"/>
              </a:spcBef>
              <a:spcAft>
                <a:spcPts val="0"/>
              </a:spcAft>
              <a:buSzPts val="1100"/>
              <a:buNone/>
            </a:pPr>
            <a:r>
              <a:rPr lang="fr-FR" sz="2400"/>
              <a:t>We start with needs easy to handle and we create dedicated open source tools</a:t>
            </a:r>
            <a:endParaRPr sz="2400"/>
          </a:p>
          <a:p>
            <a:pPr indent="0" lvl="0" marL="457200" marR="0" rtl="0" algn="l">
              <a:spcBef>
                <a:spcPts val="0"/>
              </a:spcBef>
              <a:spcAft>
                <a:spcPts val="0"/>
              </a:spcAft>
              <a:buSzPts val="1100"/>
              <a:buNone/>
            </a:pPr>
            <a:r>
              <a:rPr lang="fr-FR" sz="2400"/>
              <a:t>Tools become bigger, step by step, when more people join</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YOU can decide about participating in lowering the overall cost for archives.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56" name="Google Shape;256;p31"/>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4"/>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17" name="Google Shape;117;p14"/>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Font typeface="Arial"/>
              <a:buNone/>
            </a:pPr>
            <a:r>
              <a:rPr lang="fr-FR" sz="7200">
                <a:solidFill>
                  <a:srgbClr val="FF4E3E"/>
                </a:solidFill>
                <a:latin typeface="Arial"/>
                <a:ea typeface="Arial"/>
                <a:cs typeface="Arial"/>
                <a:sym typeface="Arial"/>
              </a:rPr>
              <a:t>Open Source Quality</a:t>
            </a:r>
            <a:endParaRPr sz="7200">
              <a:solidFill>
                <a:srgbClr val="FF4E3E"/>
              </a:solidFill>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lang="fr-FR" sz="7200">
                <a:solidFill>
                  <a:srgbClr val="FF4E3E"/>
                </a:solidFill>
                <a:latin typeface="Arial"/>
                <a:ea typeface="Arial"/>
                <a:cs typeface="Arial"/>
                <a:sym typeface="Arial"/>
              </a:rPr>
              <a:t>Control and Quality</a:t>
            </a:r>
            <a:endParaRPr sz="7200">
              <a:solidFill>
                <a:srgbClr val="FF4E3E"/>
              </a:solidFill>
              <a:latin typeface="Arial"/>
              <a:ea typeface="Arial"/>
              <a:cs typeface="Arial"/>
              <a:sym typeface="Arial"/>
            </a:endParaRPr>
          </a:p>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Management</a:t>
            </a:r>
            <a:endParaRPr sz="7200">
              <a:solidFill>
                <a:srgbClr val="FF4E3E"/>
              </a:solidFill>
              <a:latin typeface="Arial"/>
              <a:ea typeface="Arial"/>
              <a:cs typeface="Arial"/>
              <a:sym typeface="Arial"/>
            </a:endParaRPr>
          </a:p>
          <a:p>
            <a:pPr indent="0" lvl="0" marL="0" rtl="0" algn="l">
              <a:lnSpc>
                <a:spcPct val="90000"/>
              </a:lnSpc>
              <a:spcBef>
                <a:spcPts val="0"/>
              </a:spcBef>
              <a:spcAft>
                <a:spcPts val="0"/>
              </a:spcAft>
              <a:buClr>
                <a:srgbClr val="FF4E3E"/>
              </a:buClr>
              <a:buSzPts val="12000"/>
              <a:buFont typeface="Arial"/>
              <a:buNone/>
            </a:pPr>
            <a:r>
              <a:t/>
            </a:r>
            <a:endParaRPr sz="7200">
              <a:solidFill>
                <a:srgbClr val="FF4E3E"/>
              </a:solidFill>
              <a:latin typeface="Arial"/>
              <a:ea typeface="Arial"/>
              <a:cs typeface="Arial"/>
              <a:sym typeface="Arial"/>
            </a:endParaRPr>
          </a:p>
        </p:txBody>
      </p:sp>
      <p:pic>
        <p:nvPicPr>
          <p:cNvPr descr="Une image contenant texte, clipart&#10;&#10;Description générée automatiquement" id="118" name="Google Shape;118;p14"/>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2"/>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62" name="Google Shape;262;p32"/>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fr-FR" sz="6000">
                <a:solidFill>
                  <a:srgbClr val="FF4E3E"/>
                </a:solidFill>
                <a:latin typeface="Arial"/>
                <a:ea typeface="Arial"/>
                <a:cs typeface="Arial"/>
                <a:sym typeface="Arial"/>
              </a:rPr>
              <a:t>Overview of open source</a:t>
            </a:r>
            <a:endParaRPr sz="6000">
              <a:solidFill>
                <a:srgbClr val="FF4E3E"/>
              </a:solidFill>
              <a:latin typeface="Arial"/>
              <a:ea typeface="Arial"/>
              <a:cs typeface="Arial"/>
              <a:sym typeface="Arial"/>
            </a:endParaRPr>
          </a:p>
        </p:txBody>
      </p:sp>
      <p:sp>
        <p:nvSpPr>
          <p:cNvPr id="263" name="Google Shape;263;p32"/>
          <p:cNvSpPr txBox="1"/>
          <p:nvPr/>
        </p:nvSpPr>
        <p:spPr>
          <a:xfrm>
            <a:off x="247750" y="2159302"/>
            <a:ext cx="11696400" cy="517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Quality of tools</a:t>
            </a:r>
            <a:endParaRPr sz="2400"/>
          </a:p>
          <a:p>
            <a:pPr indent="0" lvl="0" marL="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Chicken and egg: if everyone waits, nothing happens</a:t>
            </a:r>
            <a:endParaRPr sz="2400"/>
          </a:p>
          <a:p>
            <a:pPr indent="0" lvl="0" marL="457200" marR="0" rtl="0" algn="l">
              <a:spcBef>
                <a:spcPts val="0"/>
              </a:spcBef>
              <a:spcAft>
                <a:spcPts val="0"/>
              </a:spcAft>
              <a:buSzPts val="1100"/>
              <a:buNone/>
            </a:pPr>
            <a:r>
              <a:rPr lang="fr-FR" sz="2400"/>
              <a:t>We start with needs easy to handle and we create dedicated open source tools</a:t>
            </a:r>
            <a:endParaRPr sz="2400"/>
          </a:p>
          <a:p>
            <a:pPr indent="0" lvl="0" marL="457200" marR="0" rtl="0" algn="l">
              <a:spcBef>
                <a:spcPts val="0"/>
              </a:spcBef>
              <a:spcAft>
                <a:spcPts val="0"/>
              </a:spcAft>
              <a:buSzPts val="1100"/>
              <a:buNone/>
            </a:pPr>
            <a:r>
              <a:rPr lang="fr-FR" sz="2400"/>
              <a:t>Tools become bigger, step by step, when more people join</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rPr lang="fr-FR" sz="2400"/>
              <a:t>YOU can decide about participating in lowering the overall cost for archives.</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457200" marR="0" rtl="0" algn="l">
              <a:spcBef>
                <a:spcPts val="0"/>
              </a:spcBef>
              <a:spcAft>
                <a:spcPts val="0"/>
              </a:spcAft>
              <a:buSzPts val="1100"/>
              <a:buNone/>
            </a:pPr>
            <a:r>
              <a:t/>
            </a:r>
            <a:endParaRPr sz="2400"/>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64" name="Google Shape;264;p32"/>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3"/>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70" name="Google Shape;270;p33"/>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QCTools</a:t>
            </a:r>
            <a:endParaRPr sz="7200"/>
          </a:p>
        </p:txBody>
      </p:sp>
      <p:pic>
        <p:nvPicPr>
          <p:cNvPr descr="Une image contenant texte, clipart&#10;&#10;Description générée automatiquement" id="271" name="Google Shape;271;p33"/>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77" name="Google Shape;277;p34"/>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sp>
        <p:nvSpPr>
          <p:cNvPr id="278" name="Google Shape;278;p34"/>
          <p:cNvSpPr txBox="1"/>
          <p:nvPr/>
        </p:nvSpPr>
        <p:spPr>
          <a:xfrm>
            <a:off x="181746" y="3033917"/>
            <a:ext cx="11696400" cy="3417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fr-FR" sz="2400">
                <a:solidFill>
                  <a:schemeClr val="dk1"/>
                </a:solidFill>
              </a:rPr>
              <a:t>Tool that helps users analyze and understand their digitized video files through use of audiovisual analytics and filtering.</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24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279" name="Google Shape;279;p34"/>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280" name="Google Shape;280;p34"/>
          <p:cNvPicPr preferRelativeResize="0"/>
          <p:nvPr/>
        </p:nvPicPr>
        <p:blipFill>
          <a:blip r:embed="rId4">
            <a:alphaModFix/>
          </a:blip>
          <a:stretch>
            <a:fillRect/>
          </a:stretch>
        </p:blipFill>
        <p:spPr>
          <a:xfrm>
            <a:off x="4567175" y="3986200"/>
            <a:ext cx="2385849" cy="1831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86" name="Google Shape;286;p35"/>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287" name="Google Shape;287;p35"/>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288" name="Google Shape;288;p35"/>
          <p:cNvPicPr preferRelativeResize="0"/>
          <p:nvPr/>
        </p:nvPicPr>
        <p:blipFill>
          <a:blip r:embed="rId4">
            <a:alphaModFix/>
          </a:blip>
          <a:stretch>
            <a:fillRect/>
          </a:stretch>
        </p:blipFill>
        <p:spPr>
          <a:xfrm>
            <a:off x="1294400" y="1046700"/>
            <a:ext cx="9832100" cy="5157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6"/>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294" name="Google Shape;294;p36"/>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295" name="Google Shape;295;p36"/>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296" name="Google Shape;296;p36"/>
          <p:cNvPicPr preferRelativeResize="0"/>
          <p:nvPr/>
        </p:nvPicPr>
        <p:blipFill>
          <a:blip r:embed="rId4">
            <a:alphaModFix/>
          </a:blip>
          <a:stretch>
            <a:fillRect/>
          </a:stretch>
        </p:blipFill>
        <p:spPr>
          <a:xfrm>
            <a:off x="1484613" y="954925"/>
            <a:ext cx="9222684" cy="5217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7"/>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02" name="Google Shape;302;p37"/>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sp>
        <p:nvSpPr>
          <p:cNvPr id="303" name="Google Shape;303;p37"/>
          <p:cNvSpPr txBox="1"/>
          <p:nvPr/>
        </p:nvSpPr>
        <p:spPr>
          <a:xfrm>
            <a:off x="277896" y="1046692"/>
            <a:ext cx="11696400" cy="3786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fr-FR" sz="2400">
                <a:solidFill>
                  <a:schemeClr val="dk1"/>
                </a:solidFill>
              </a:rPr>
              <a:t>Help in detecting issues. Example with field 2 missing color.</a:t>
            </a:r>
            <a:endParaRPr sz="2400">
              <a:solidFill>
                <a:schemeClr val="dk1"/>
              </a:solidFill>
            </a:endParaRPr>
          </a:p>
          <a:p>
            <a:pPr indent="0" lvl="0" marL="0" rtl="0" algn="l">
              <a:spcBef>
                <a:spcPts val="0"/>
              </a:spcBef>
              <a:spcAft>
                <a:spcPts val="0"/>
              </a:spcAft>
              <a:buClr>
                <a:schemeClr val="dk1"/>
              </a:buClr>
              <a:buSzPts val="1100"/>
              <a:buFont typeface="Arial"/>
              <a:buNone/>
            </a:pPr>
            <a:r>
              <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0" lvl="0" marL="0" marR="0" rtl="0" algn="l">
              <a:spcBef>
                <a:spcPts val="0"/>
              </a:spcBef>
              <a:spcAft>
                <a:spcPts val="0"/>
              </a:spcAft>
              <a:buNone/>
            </a:pPr>
            <a:r>
              <a:t/>
            </a:r>
            <a:endParaRPr sz="24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304" name="Google Shape;304;p37"/>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305" name="Google Shape;305;p37"/>
          <p:cNvPicPr preferRelativeResize="0"/>
          <p:nvPr/>
        </p:nvPicPr>
        <p:blipFill>
          <a:blip r:embed="rId4">
            <a:alphaModFix/>
          </a:blip>
          <a:stretch>
            <a:fillRect/>
          </a:stretch>
        </p:blipFill>
        <p:spPr>
          <a:xfrm>
            <a:off x="247750" y="1577275"/>
            <a:ext cx="11780501" cy="44176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8"/>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11" name="Google Shape;311;p38"/>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sp>
        <p:nvSpPr>
          <p:cNvPr id="312" name="Google Shape;312;p38"/>
          <p:cNvSpPr txBox="1"/>
          <p:nvPr/>
        </p:nvSpPr>
        <p:spPr>
          <a:xfrm>
            <a:off x="277896" y="1046692"/>
            <a:ext cx="11696400" cy="3694200"/>
          </a:xfrm>
          <a:prstGeom prst="rect">
            <a:avLst/>
          </a:prstGeom>
          <a:noFill/>
          <a:ln>
            <a:noFill/>
          </a:ln>
        </p:spPr>
        <p:txBody>
          <a:bodyPr anchorCtr="0" anchor="t" bIns="45700" lIns="91425" spcFirstLastPara="1" rIns="91425" wrap="square" tIns="45700">
            <a:spAutoFit/>
          </a:bodyPr>
          <a:lstStyle/>
          <a:p>
            <a:pPr indent="-342900" lvl="0" marL="342900" rtl="0" algn="l">
              <a:spcBef>
                <a:spcPts val="0"/>
              </a:spcBef>
              <a:spcAft>
                <a:spcPts val="0"/>
              </a:spcAft>
              <a:buClr>
                <a:schemeClr val="dk1"/>
              </a:buClr>
              <a:buFont typeface="Arial"/>
              <a:buNone/>
            </a:pPr>
            <a:r>
              <a:rPr lang="fr-FR" sz="1800">
                <a:solidFill>
                  <a:schemeClr val="dk1"/>
                </a:solidFill>
                <a:latin typeface="Georgia"/>
                <a:ea typeface="Georgia"/>
                <a:cs typeface="Georgia"/>
                <a:sym typeface="Georgia"/>
              </a:rPr>
              <a:t>Only 1 field has issues.</a:t>
            </a:r>
            <a:endParaRPr sz="2400">
              <a:solidFill>
                <a:schemeClr val="dk1"/>
              </a:solidFill>
            </a:endParaRPr>
          </a:p>
          <a:p>
            <a:pPr indent="0" lvl="0" marL="0" rtl="0" algn="l">
              <a:spcBef>
                <a:spcPts val="0"/>
              </a:spcBef>
              <a:spcAft>
                <a:spcPts val="0"/>
              </a:spcAft>
              <a:buSzPts val="1100"/>
              <a:buNone/>
            </a:pPr>
            <a:r>
              <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0" lvl="0" marL="0" marR="0" rtl="0" algn="l">
              <a:spcBef>
                <a:spcPts val="0"/>
              </a:spcBef>
              <a:spcAft>
                <a:spcPts val="0"/>
              </a:spcAft>
              <a:buNone/>
            </a:pPr>
            <a:r>
              <a:t/>
            </a:r>
            <a:endParaRPr sz="24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313" name="Google Shape;313;p38"/>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314" name="Google Shape;314;p38"/>
          <p:cNvPicPr preferRelativeResize="0"/>
          <p:nvPr/>
        </p:nvPicPr>
        <p:blipFill>
          <a:blip r:embed="rId4">
            <a:alphaModFix/>
          </a:blip>
          <a:stretch>
            <a:fillRect/>
          </a:stretch>
        </p:blipFill>
        <p:spPr>
          <a:xfrm>
            <a:off x="1914125" y="1466125"/>
            <a:ext cx="8636350" cy="4797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9"/>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20" name="Google Shape;320;p39"/>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21" name="Google Shape;321;p39"/>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322" name="Google Shape;322;p39"/>
          <p:cNvPicPr preferRelativeResize="0"/>
          <p:nvPr/>
        </p:nvPicPr>
        <p:blipFill>
          <a:blip r:embed="rId4">
            <a:alphaModFix/>
          </a:blip>
          <a:stretch>
            <a:fillRect/>
          </a:stretch>
        </p:blipFill>
        <p:spPr>
          <a:xfrm>
            <a:off x="7136406" y="1212624"/>
            <a:ext cx="4807744" cy="4812651"/>
          </a:xfrm>
          <a:prstGeom prst="rect">
            <a:avLst/>
          </a:prstGeom>
          <a:noFill/>
          <a:ln>
            <a:noFill/>
          </a:ln>
        </p:spPr>
      </p:pic>
      <p:pic>
        <p:nvPicPr>
          <p:cNvPr id="323" name="Google Shape;323;p39"/>
          <p:cNvPicPr preferRelativeResize="0"/>
          <p:nvPr/>
        </p:nvPicPr>
        <p:blipFill>
          <a:blip r:embed="rId5">
            <a:alphaModFix/>
          </a:blip>
          <a:stretch>
            <a:fillRect/>
          </a:stretch>
        </p:blipFill>
        <p:spPr>
          <a:xfrm>
            <a:off x="3876424" y="2665569"/>
            <a:ext cx="3179990" cy="3359706"/>
          </a:xfrm>
          <a:prstGeom prst="rect">
            <a:avLst/>
          </a:prstGeom>
          <a:noFill/>
          <a:ln>
            <a:noFill/>
          </a:ln>
        </p:spPr>
      </p:pic>
      <p:sp>
        <p:nvSpPr>
          <p:cNvPr id="324" name="Google Shape;324;p39"/>
          <p:cNvSpPr txBox="1"/>
          <p:nvPr/>
        </p:nvSpPr>
        <p:spPr>
          <a:xfrm>
            <a:off x="478425" y="831575"/>
            <a:ext cx="3101700" cy="49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1800">
                <a:latin typeface="Georgia"/>
                <a:ea typeface="Georgia"/>
                <a:cs typeface="Georgia"/>
                <a:sym typeface="Georgia"/>
              </a:rPr>
              <a:t>Example of drop out.</a:t>
            </a:r>
            <a:br>
              <a:rPr lang="fr-FR"/>
            </a:br>
            <a:br>
              <a:rPr lang="fr-FR">
                <a:latin typeface="Calibri"/>
                <a:ea typeface="Calibri"/>
                <a:cs typeface="Calibri"/>
                <a:sym typeface="Calibri"/>
              </a:rPr>
            </a:br>
            <a:r>
              <a:rPr lang="fr-FR">
                <a:latin typeface="Calibri"/>
                <a:ea typeface="Calibri"/>
                <a:cs typeface="Calibri"/>
                <a:sym typeface="Calibri"/>
              </a:rPr>
              <a:t>Dropout is e.g. a brief loss of RF caused by a media defect such as a scratch on the media surface.</a:t>
            </a:r>
            <a:br>
              <a:rPr lang="fr-FR">
                <a:latin typeface="Calibri"/>
                <a:ea typeface="Calibri"/>
                <a:cs typeface="Calibri"/>
                <a:sym typeface="Calibri"/>
              </a:rPr>
            </a:br>
            <a:endParaRPr>
              <a:latin typeface="Calibri"/>
              <a:ea typeface="Calibri"/>
              <a:cs typeface="Calibri"/>
              <a:sym typeface="Calibri"/>
            </a:endParaRPr>
          </a:p>
          <a:p>
            <a:pPr indent="0" lvl="0" marL="0" rtl="0" algn="l">
              <a:spcBef>
                <a:spcPts val="0"/>
              </a:spcBef>
              <a:spcAft>
                <a:spcPts val="0"/>
              </a:spcAft>
              <a:buNone/>
            </a:pPr>
            <a:r>
              <a:rPr lang="fr-FR">
                <a:latin typeface="Calibri"/>
                <a:ea typeface="Calibri"/>
                <a:cs typeface="Calibri"/>
                <a:sym typeface="Calibri"/>
              </a:rPr>
              <a:t>Can be detected through “TOUT” graph.</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0"/>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30" name="Google Shape;330;p40"/>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31" name="Google Shape;331;p40"/>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332" name="Google Shape;332;p40"/>
          <p:cNvPicPr preferRelativeResize="0"/>
          <p:nvPr/>
        </p:nvPicPr>
        <p:blipFill>
          <a:blip r:embed="rId4">
            <a:alphaModFix/>
          </a:blip>
          <a:stretch>
            <a:fillRect/>
          </a:stretch>
        </p:blipFill>
        <p:spPr>
          <a:xfrm>
            <a:off x="3469977" y="1139625"/>
            <a:ext cx="5396924" cy="47871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1"/>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38" name="Google Shape;338;p41"/>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39" name="Google Shape;339;p41"/>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340" name="Google Shape;340;p41"/>
          <p:cNvSpPr txBox="1"/>
          <p:nvPr/>
        </p:nvSpPr>
        <p:spPr>
          <a:xfrm>
            <a:off x="371475" y="888150"/>
            <a:ext cx="9831000" cy="49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latin typeface="Calibri"/>
                <a:ea typeface="Calibri"/>
                <a:cs typeface="Calibri"/>
                <a:sym typeface="Calibri"/>
              </a:rPr>
              <a:t>In new version 1.2, sponsored by Technische Informationsbibliothek (TIB): panels</a:t>
            </a:r>
            <a:br>
              <a:rPr lang="fr-FR">
                <a:latin typeface="Calibri"/>
                <a:ea typeface="Calibri"/>
                <a:cs typeface="Calibri"/>
                <a:sym typeface="Calibri"/>
              </a:rPr>
            </a:br>
            <a:r>
              <a:rPr lang="fr-FR">
                <a:latin typeface="Calibri"/>
                <a:ea typeface="Calibri"/>
                <a:cs typeface="Calibri"/>
                <a:sym typeface="Calibri"/>
              </a:rPr>
              <a:t>This allows a way to provide a visual impression of the content against the traditional QCTools graphs</a:t>
            </a:r>
            <a:endParaRPr>
              <a:latin typeface="Calibri"/>
              <a:ea typeface="Calibri"/>
              <a:cs typeface="Calibri"/>
              <a:sym typeface="Calibri"/>
            </a:endParaRPr>
          </a:p>
        </p:txBody>
      </p:sp>
      <p:pic>
        <p:nvPicPr>
          <p:cNvPr id="341" name="Google Shape;341;p41"/>
          <p:cNvPicPr preferRelativeResize="0"/>
          <p:nvPr/>
        </p:nvPicPr>
        <p:blipFill>
          <a:blip r:embed="rId4">
            <a:alphaModFix/>
          </a:blip>
          <a:stretch>
            <a:fillRect/>
          </a:stretch>
        </p:blipFill>
        <p:spPr>
          <a:xfrm>
            <a:off x="277900" y="1565250"/>
            <a:ext cx="12482376" cy="4485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5"/>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24" name="Google Shape;124;p15"/>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MediaArea</a:t>
            </a:r>
            <a:endParaRPr sz="6000"/>
          </a:p>
        </p:txBody>
      </p:sp>
      <p:sp>
        <p:nvSpPr>
          <p:cNvPr id="125" name="Google Shape;125;p15"/>
          <p:cNvSpPr txBox="1"/>
          <p:nvPr/>
        </p:nvSpPr>
        <p:spPr>
          <a:xfrm>
            <a:off x="247746" y="3052767"/>
            <a:ext cx="11696400" cy="2616600"/>
          </a:xfrm>
          <a:prstGeom prst="rect">
            <a:avLst/>
          </a:prstGeom>
          <a:noFill/>
          <a:ln>
            <a:noFill/>
          </a:ln>
        </p:spPr>
        <p:txBody>
          <a:bodyPr anchorCtr="0" anchor="t" bIns="45700" lIns="91425" spcFirstLastPara="1" rIns="91425" wrap="square" tIns="45700">
            <a:spAutoFit/>
          </a:bodyPr>
          <a:lstStyle/>
          <a:p>
            <a:pPr indent="0" lvl="0" marL="0" rtl="0" algn="ctr">
              <a:spcBef>
                <a:spcPts val="800"/>
              </a:spcBef>
              <a:spcAft>
                <a:spcPts val="0"/>
              </a:spcAft>
              <a:buNone/>
            </a:pPr>
            <a:r>
              <a:rPr lang="fr-FR" sz="2000">
                <a:solidFill>
                  <a:schemeClr val="dk1"/>
                </a:solidFill>
                <a:latin typeface="Calibri"/>
                <a:ea typeface="Calibri"/>
                <a:cs typeface="Calibri"/>
                <a:sym typeface="Calibri"/>
              </a:rPr>
              <a:t>Open source team company focused on digital media analysis.</a:t>
            </a:r>
            <a:endParaRPr sz="22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126" name="Google Shape;126;p15"/>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2"/>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47" name="Google Shape;347;p42"/>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48" name="Google Shape;348;p42"/>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349" name="Google Shape;349;p42"/>
          <p:cNvSpPr txBox="1"/>
          <p:nvPr/>
        </p:nvSpPr>
        <p:spPr>
          <a:xfrm>
            <a:off x="371475" y="888150"/>
            <a:ext cx="9831000" cy="49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latin typeface="Calibri"/>
                <a:ea typeface="Calibri"/>
                <a:cs typeface="Calibri"/>
                <a:sym typeface="Calibri"/>
              </a:rPr>
              <a:t>How to catch e.g. vertical lines in a digitized digital betacam:</a:t>
            </a:r>
            <a:br>
              <a:rPr lang="fr-FR">
                <a:latin typeface="Calibri"/>
                <a:ea typeface="Calibri"/>
                <a:cs typeface="Calibri"/>
                <a:sym typeface="Calibri"/>
              </a:rPr>
            </a:br>
            <a:r>
              <a:rPr lang="fr-FR">
                <a:latin typeface="Calibri"/>
                <a:ea typeface="Calibri"/>
                <a:cs typeface="Calibri"/>
                <a:sym typeface="Calibri"/>
              </a:rPr>
              <a:t>What we have with QCTools</a:t>
            </a:r>
            <a:endParaRPr>
              <a:latin typeface="Calibri"/>
              <a:ea typeface="Calibri"/>
              <a:cs typeface="Calibri"/>
              <a:sym typeface="Calibri"/>
            </a:endParaRPr>
          </a:p>
        </p:txBody>
      </p:sp>
      <p:pic>
        <p:nvPicPr>
          <p:cNvPr id="350" name="Google Shape;350;p42"/>
          <p:cNvPicPr preferRelativeResize="0"/>
          <p:nvPr/>
        </p:nvPicPr>
        <p:blipFill>
          <a:blip r:embed="rId4">
            <a:alphaModFix/>
          </a:blip>
          <a:stretch>
            <a:fillRect/>
          </a:stretch>
        </p:blipFill>
        <p:spPr>
          <a:xfrm>
            <a:off x="247750" y="1777825"/>
            <a:ext cx="9753600" cy="4486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3"/>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56" name="Google Shape;356;p43"/>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57" name="Google Shape;357;p43"/>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358" name="Google Shape;358;p43"/>
          <p:cNvSpPr txBox="1"/>
          <p:nvPr/>
        </p:nvSpPr>
        <p:spPr>
          <a:xfrm>
            <a:off x="371475" y="888150"/>
            <a:ext cx="9831000" cy="49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latin typeface="Calibri"/>
                <a:ea typeface="Calibri"/>
                <a:cs typeface="Calibri"/>
                <a:sym typeface="Calibri"/>
              </a:rPr>
              <a:t>How to catch e.g. vertical lines in a digitized digital betacam:</a:t>
            </a:r>
            <a:br>
              <a:rPr lang="fr-FR">
                <a:latin typeface="Calibri"/>
                <a:ea typeface="Calibri"/>
                <a:cs typeface="Calibri"/>
                <a:sym typeface="Calibri"/>
              </a:rPr>
            </a:br>
            <a:r>
              <a:rPr lang="fr-FR">
                <a:latin typeface="Calibri"/>
                <a:ea typeface="Calibri"/>
                <a:cs typeface="Calibri"/>
                <a:sym typeface="Calibri"/>
              </a:rPr>
              <a:t>The scanned image!</a:t>
            </a:r>
            <a:endParaRPr>
              <a:latin typeface="Calibri"/>
              <a:ea typeface="Calibri"/>
              <a:cs typeface="Calibri"/>
              <a:sym typeface="Calibri"/>
            </a:endParaRPr>
          </a:p>
        </p:txBody>
      </p:sp>
      <p:pic>
        <p:nvPicPr>
          <p:cNvPr id="359" name="Google Shape;359;p43"/>
          <p:cNvPicPr preferRelativeResize="0"/>
          <p:nvPr/>
        </p:nvPicPr>
        <p:blipFill rotWithShape="1">
          <a:blip r:embed="rId4">
            <a:alphaModFix/>
          </a:blip>
          <a:srcRect b="1864" l="0" r="65666" t="0"/>
          <a:stretch/>
        </p:blipFill>
        <p:spPr>
          <a:xfrm>
            <a:off x="1134100" y="3429000"/>
            <a:ext cx="2015276" cy="2649625"/>
          </a:xfrm>
          <a:prstGeom prst="rect">
            <a:avLst/>
          </a:prstGeom>
          <a:noFill/>
          <a:ln>
            <a:noFill/>
          </a:ln>
        </p:spPr>
      </p:pic>
      <p:pic>
        <p:nvPicPr>
          <p:cNvPr id="360" name="Google Shape;360;p43"/>
          <p:cNvPicPr preferRelativeResize="0"/>
          <p:nvPr/>
        </p:nvPicPr>
        <p:blipFill>
          <a:blip r:embed="rId5">
            <a:alphaModFix/>
          </a:blip>
          <a:stretch>
            <a:fillRect/>
          </a:stretch>
        </p:blipFill>
        <p:spPr>
          <a:xfrm>
            <a:off x="5054075" y="982175"/>
            <a:ext cx="7137926" cy="5281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4"/>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66" name="Google Shape;366;p44"/>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67" name="Google Shape;367;p44"/>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368" name="Google Shape;368;p44"/>
          <p:cNvSpPr txBox="1"/>
          <p:nvPr/>
        </p:nvSpPr>
        <p:spPr>
          <a:xfrm>
            <a:off x="371475" y="888150"/>
            <a:ext cx="9831000" cy="49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latin typeface="Calibri"/>
                <a:ea typeface="Calibri"/>
                <a:cs typeface="Calibri"/>
                <a:sym typeface="Calibri"/>
              </a:rPr>
              <a:t>Big differences in luminance/colors may be normal (scene change), but sometimes it is not, panels helps to quickly see if there is a scene change</a:t>
            </a:r>
            <a:endParaRPr>
              <a:latin typeface="Calibri"/>
              <a:ea typeface="Calibri"/>
              <a:cs typeface="Calibri"/>
              <a:sym typeface="Calibri"/>
            </a:endParaRPr>
          </a:p>
        </p:txBody>
      </p:sp>
      <p:pic>
        <p:nvPicPr>
          <p:cNvPr id="369" name="Google Shape;369;p44"/>
          <p:cNvPicPr preferRelativeResize="0"/>
          <p:nvPr/>
        </p:nvPicPr>
        <p:blipFill>
          <a:blip r:embed="rId4">
            <a:alphaModFix/>
          </a:blip>
          <a:stretch>
            <a:fillRect/>
          </a:stretch>
        </p:blipFill>
        <p:spPr>
          <a:xfrm>
            <a:off x="277900" y="1787350"/>
            <a:ext cx="9753600" cy="4476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5"/>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75" name="Google Shape;375;p45"/>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76" name="Google Shape;376;p45"/>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377" name="Google Shape;377;p45"/>
          <p:cNvSpPr txBox="1"/>
          <p:nvPr/>
        </p:nvSpPr>
        <p:spPr>
          <a:xfrm>
            <a:off x="371475" y="888150"/>
            <a:ext cx="9831000" cy="49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latin typeface="Calibri"/>
                <a:ea typeface="Calibri"/>
                <a:cs typeface="Calibri"/>
                <a:sym typeface="Calibri"/>
              </a:rPr>
              <a:t>Catching audio alignment when the soundtrack is in multiple forms e.g. optic and magnetic.</a:t>
            </a:r>
            <a:endParaRPr>
              <a:latin typeface="Calibri"/>
              <a:ea typeface="Calibri"/>
              <a:cs typeface="Calibri"/>
              <a:sym typeface="Calibri"/>
            </a:endParaRPr>
          </a:p>
        </p:txBody>
      </p:sp>
      <p:pic>
        <p:nvPicPr>
          <p:cNvPr id="378" name="Google Shape;378;p45"/>
          <p:cNvPicPr preferRelativeResize="0"/>
          <p:nvPr/>
        </p:nvPicPr>
        <p:blipFill>
          <a:blip r:embed="rId4">
            <a:alphaModFix/>
          </a:blip>
          <a:stretch>
            <a:fillRect/>
          </a:stretch>
        </p:blipFill>
        <p:spPr>
          <a:xfrm>
            <a:off x="455200" y="1458025"/>
            <a:ext cx="10652449" cy="4806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6"/>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84" name="Google Shape;384;p46"/>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85" name="Google Shape;385;p46"/>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386" name="Google Shape;386;p46"/>
          <p:cNvSpPr txBox="1"/>
          <p:nvPr/>
        </p:nvSpPr>
        <p:spPr>
          <a:xfrm>
            <a:off x="371475" y="888150"/>
            <a:ext cx="9831000" cy="49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latin typeface="Calibri"/>
                <a:ea typeface="Calibri"/>
                <a:cs typeface="Calibri"/>
                <a:sym typeface="Calibri"/>
              </a:rPr>
              <a:t>Field split issue detection was manual in the previous versions of QCTools. Now more automated.</a:t>
            </a:r>
            <a:endParaRPr>
              <a:latin typeface="Calibri"/>
              <a:ea typeface="Calibri"/>
              <a:cs typeface="Calibri"/>
              <a:sym typeface="Calibri"/>
            </a:endParaRPr>
          </a:p>
        </p:txBody>
      </p:sp>
      <p:pic>
        <p:nvPicPr>
          <p:cNvPr id="387" name="Google Shape;387;p46"/>
          <p:cNvPicPr preferRelativeResize="0"/>
          <p:nvPr/>
        </p:nvPicPr>
        <p:blipFill>
          <a:blip r:embed="rId4">
            <a:alphaModFix/>
          </a:blip>
          <a:stretch>
            <a:fillRect/>
          </a:stretch>
        </p:blipFill>
        <p:spPr>
          <a:xfrm>
            <a:off x="247750" y="1649505"/>
            <a:ext cx="11696399" cy="46145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7"/>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393" name="Google Shape;393;p47"/>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QCTools</a:t>
            </a:r>
            <a:endParaRPr sz="6000"/>
          </a:p>
        </p:txBody>
      </p:sp>
      <p:pic>
        <p:nvPicPr>
          <p:cNvPr descr="Une image contenant texte, clipart&#10;&#10;Description générée automatiquement" id="394" name="Google Shape;394;p47"/>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395" name="Google Shape;395;p47"/>
          <p:cNvSpPr txBox="1"/>
          <p:nvPr/>
        </p:nvSpPr>
        <p:spPr>
          <a:xfrm>
            <a:off x="371475" y="2272450"/>
            <a:ext cx="9831000" cy="36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400">
                <a:latin typeface="Calibri"/>
                <a:ea typeface="Calibri"/>
                <a:cs typeface="Calibri"/>
                <a:sym typeface="Calibri"/>
              </a:rPr>
              <a:t>And more automation with a command line tool (qcli) for preprocessing files.</a:t>
            </a:r>
            <a:endParaRPr sz="24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8"/>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01" name="Google Shape;401;p48"/>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MediaConch</a:t>
            </a:r>
            <a:endParaRPr sz="7200"/>
          </a:p>
        </p:txBody>
      </p:sp>
      <p:pic>
        <p:nvPicPr>
          <p:cNvPr descr="Une image contenant texte, clipart&#10;&#10;Description générée automatiquement" id="402" name="Google Shape;402;p48"/>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9"/>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08" name="Google Shape;408;p49"/>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MediaConch</a:t>
            </a:r>
            <a:endParaRPr sz="6000"/>
          </a:p>
        </p:txBody>
      </p:sp>
      <p:sp>
        <p:nvSpPr>
          <p:cNvPr id="409" name="Google Shape;409;p49"/>
          <p:cNvSpPr txBox="1"/>
          <p:nvPr/>
        </p:nvSpPr>
        <p:spPr>
          <a:xfrm>
            <a:off x="181746" y="3033917"/>
            <a:ext cx="11696400" cy="3632700"/>
          </a:xfrm>
          <a:prstGeom prst="rect">
            <a:avLst/>
          </a:prstGeom>
          <a:noFill/>
          <a:ln>
            <a:noFill/>
          </a:ln>
        </p:spPr>
        <p:txBody>
          <a:bodyPr anchorCtr="0" anchor="t" bIns="45700" lIns="91425" spcFirstLastPara="1" rIns="91425" wrap="square" tIns="45700">
            <a:spAutoFit/>
          </a:bodyPr>
          <a:lstStyle/>
          <a:p>
            <a:pPr indent="-342900" lvl="0" marL="342900" rtl="0" algn="l">
              <a:spcBef>
                <a:spcPts val="0"/>
              </a:spcBef>
              <a:spcAft>
                <a:spcPts val="0"/>
              </a:spcAft>
              <a:buClr>
                <a:schemeClr val="dk1"/>
              </a:buClr>
              <a:buSzPts val="1100"/>
              <a:buFont typeface="Arial"/>
              <a:buNone/>
            </a:pPr>
            <a:r>
              <a:rPr lang="fr-FR" sz="1800">
                <a:solidFill>
                  <a:schemeClr val="dk1"/>
                </a:solidFill>
                <a:latin typeface="Georgia"/>
                <a:ea typeface="Georgia"/>
                <a:cs typeface="Georgia"/>
                <a:sym typeface="Georgia"/>
              </a:rPr>
              <a:t>MediaConch is a conformance checker</a:t>
            </a:r>
            <a:endParaRPr sz="1800">
              <a:solidFill>
                <a:schemeClr val="dk1"/>
              </a:solidFill>
              <a:latin typeface="Georgia"/>
              <a:ea typeface="Georgia"/>
              <a:cs typeface="Georgia"/>
              <a:sym typeface="Georgia"/>
            </a:endParaRPr>
          </a:p>
          <a:p>
            <a:pPr indent="-342900" lvl="0" marL="342900" rtl="0" algn="l">
              <a:spcBef>
                <a:spcPts val="0"/>
              </a:spcBef>
              <a:spcAft>
                <a:spcPts val="0"/>
              </a:spcAft>
              <a:buClr>
                <a:schemeClr val="dk1"/>
              </a:buClr>
              <a:buSzPts val="1100"/>
              <a:buFont typeface="Arial"/>
              <a:buNone/>
            </a:pPr>
            <a:r>
              <a:rPr lang="fr-FR" sz="1700">
                <a:solidFill>
                  <a:schemeClr val="dk1"/>
                </a:solidFill>
                <a:latin typeface="Calibri"/>
                <a:ea typeface="Calibri"/>
                <a:cs typeface="Calibri"/>
                <a:sym typeface="Calibri"/>
              </a:rPr>
              <a:t>	Implementation checker</a:t>
            </a:r>
            <a:endParaRPr sz="1700">
              <a:solidFill>
                <a:schemeClr val="dk1"/>
              </a:solidFill>
              <a:latin typeface="Calibri"/>
              <a:ea typeface="Calibri"/>
              <a:cs typeface="Calibri"/>
              <a:sym typeface="Calibri"/>
            </a:endParaRPr>
          </a:p>
          <a:p>
            <a:pPr indent="-342900" lvl="0" marL="342900" rtl="0" algn="l">
              <a:spcBef>
                <a:spcPts val="0"/>
              </a:spcBef>
              <a:spcAft>
                <a:spcPts val="0"/>
              </a:spcAft>
              <a:buClr>
                <a:schemeClr val="dk1"/>
              </a:buClr>
              <a:buSzPts val="1100"/>
              <a:buFont typeface="Arial"/>
              <a:buNone/>
            </a:pPr>
            <a:r>
              <a:rPr lang="fr-FR" sz="1700">
                <a:solidFill>
                  <a:schemeClr val="dk1"/>
                </a:solidFill>
                <a:latin typeface="Calibri"/>
                <a:ea typeface="Calibri"/>
                <a:cs typeface="Calibri"/>
                <a:sym typeface="Calibri"/>
              </a:rPr>
              <a:t>	Policy checker</a:t>
            </a:r>
            <a:endParaRPr sz="1700">
              <a:solidFill>
                <a:schemeClr val="dk1"/>
              </a:solidFill>
              <a:latin typeface="Calibri"/>
              <a:ea typeface="Calibri"/>
              <a:cs typeface="Calibri"/>
              <a:sym typeface="Calibri"/>
            </a:endParaRPr>
          </a:p>
          <a:p>
            <a:pPr indent="-342900" lvl="0" marL="342900" rtl="0" algn="l">
              <a:spcBef>
                <a:spcPts val="0"/>
              </a:spcBef>
              <a:spcAft>
                <a:spcPts val="0"/>
              </a:spcAft>
              <a:buClr>
                <a:schemeClr val="dk1"/>
              </a:buClr>
              <a:buSzPts val="1100"/>
              <a:buFont typeface="Arial"/>
              <a:buNone/>
            </a:pPr>
            <a:r>
              <a:rPr lang="fr-FR" sz="1700">
                <a:solidFill>
                  <a:schemeClr val="dk1"/>
                </a:solidFill>
                <a:latin typeface="Calibri"/>
                <a:ea typeface="Calibri"/>
                <a:cs typeface="Calibri"/>
                <a:sym typeface="Calibri"/>
              </a:rPr>
              <a:t>	Reporter</a:t>
            </a:r>
            <a:endParaRPr sz="1700">
              <a:solidFill>
                <a:schemeClr val="dk1"/>
              </a:solidFill>
              <a:latin typeface="Calibri"/>
              <a:ea typeface="Calibri"/>
              <a:cs typeface="Calibri"/>
              <a:sym typeface="Calibri"/>
            </a:endParaRPr>
          </a:p>
          <a:p>
            <a:pPr indent="-342900" lvl="0" marL="342900" rtl="0" algn="l">
              <a:spcBef>
                <a:spcPts val="0"/>
              </a:spcBef>
              <a:spcAft>
                <a:spcPts val="0"/>
              </a:spcAft>
              <a:buSzPts val="1100"/>
              <a:buNone/>
            </a:pPr>
            <a:r>
              <a:rPr lang="fr-FR" sz="1700">
                <a:solidFill>
                  <a:schemeClr val="dk1"/>
                </a:solidFill>
                <a:latin typeface="Calibri"/>
                <a:ea typeface="Calibri"/>
                <a:cs typeface="Calibri"/>
                <a:sym typeface="Calibri"/>
              </a:rPr>
              <a:t>	Fixer</a:t>
            </a:r>
            <a:endParaRPr sz="24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410" name="Google Shape;410;p49"/>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411" name="Google Shape;411;p49"/>
          <p:cNvPicPr preferRelativeResize="0"/>
          <p:nvPr/>
        </p:nvPicPr>
        <p:blipFill>
          <a:blip r:embed="rId4">
            <a:alphaModFix/>
          </a:blip>
          <a:stretch>
            <a:fillRect/>
          </a:stretch>
        </p:blipFill>
        <p:spPr>
          <a:xfrm>
            <a:off x="5196575" y="4390475"/>
            <a:ext cx="1666750" cy="1666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0"/>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17" name="Google Shape;417;p50"/>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MediaConch</a:t>
            </a:r>
            <a:endParaRPr sz="6000"/>
          </a:p>
        </p:txBody>
      </p:sp>
      <p:sp>
        <p:nvSpPr>
          <p:cNvPr id="418" name="Google Shape;418;p50"/>
          <p:cNvSpPr txBox="1"/>
          <p:nvPr/>
        </p:nvSpPr>
        <p:spPr>
          <a:xfrm>
            <a:off x="181746" y="3033917"/>
            <a:ext cx="11696400" cy="4155900"/>
          </a:xfrm>
          <a:prstGeom prst="rect">
            <a:avLst/>
          </a:prstGeom>
          <a:noFill/>
          <a:ln>
            <a:noFill/>
          </a:ln>
        </p:spPr>
        <p:txBody>
          <a:bodyPr anchorCtr="0" anchor="t" bIns="45700" lIns="91425" spcFirstLastPara="1" rIns="91425" wrap="square" tIns="45700">
            <a:spAutoFit/>
          </a:bodyPr>
          <a:lstStyle/>
          <a:p>
            <a:pPr indent="-342900" lvl="0" marL="342900" rtl="0" algn="l">
              <a:spcBef>
                <a:spcPts val="0"/>
              </a:spcBef>
              <a:spcAft>
                <a:spcPts val="0"/>
              </a:spcAft>
              <a:buSzPts val="1100"/>
              <a:buNone/>
            </a:pPr>
            <a:r>
              <a:rPr lang="fr-FR" sz="1800">
                <a:solidFill>
                  <a:schemeClr val="dk1"/>
                </a:solidFill>
                <a:latin typeface="Georgia"/>
                <a:ea typeface="Georgia"/>
                <a:cs typeface="Georgia"/>
                <a:sym typeface="Georgia"/>
              </a:rPr>
              <a:t>How it was developed:</a:t>
            </a:r>
            <a:endParaRPr sz="1800">
              <a:solidFill>
                <a:schemeClr val="dk1"/>
              </a:solidFill>
              <a:latin typeface="Georgia"/>
              <a:ea typeface="Georgia"/>
              <a:cs typeface="Georgia"/>
              <a:sym typeface="Georgia"/>
            </a:endParaRPr>
          </a:p>
          <a:p>
            <a:pPr indent="-342900" lvl="0" marL="342900" rtl="0" algn="l">
              <a:spcBef>
                <a:spcPts val="0"/>
              </a:spcBef>
              <a:spcAft>
                <a:spcPts val="0"/>
              </a:spcAft>
              <a:buSzPts val="1100"/>
              <a:buNone/>
            </a:pPr>
            <a:r>
              <a:t/>
            </a:r>
            <a:endParaRPr sz="1700">
              <a:solidFill>
                <a:schemeClr val="dk1"/>
              </a:solidFill>
              <a:latin typeface="Calibri"/>
              <a:ea typeface="Calibri"/>
              <a:cs typeface="Calibri"/>
              <a:sym typeface="Calibri"/>
            </a:endParaRPr>
          </a:p>
          <a:p>
            <a:pPr indent="-342900" lvl="0" marL="800100" rtl="0" algn="l">
              <a:spcBef>
                <a:spcPts val="0"/>
              </a:spcBef>
              <a:spcAft>
                <a:spcPts val="0"/>
              </a:spcAft>
              <a:buClr>
                <a:schemeClr val="dk1"/>
              </a:buClr>
              <a:buFont typeface="Arial"/>
              <a:buNone/>
            </a:pPr>
            <a:r>
              <a:rPr lang="fr-FR" sz="1700">
                <a:solidFill>
                  <a:schemeClr val="dk1"/>
                </a:solidFill>
                <a:latin typeface="Calibri"/>
                <a:ea typeface="Calibri"/>
                <a:cs typeface="Calibri"/>
                <a:sym typeface="Calibri"/>
              </a:rPr>
              <a:t>Initial development sponsored by European Union (PREFORMA project)</a:t>
            </a:r>
            <a:endParaRPr sz="1700">
              <a:solidFill>
                <a:schemeClr val="dk1"/>
              </a:solidFill>
              <a:latin typeface="Calibri"/>
              <a:ea typeface="Calibri"/>
              <a:cs typeface="Calibri"/>
              <a:sym typeface="Calibri"/>
            </a:endParaRPr>
          </a:p>
          <a:p>
            <a:pPr indent="-342900" lvl="0" marL="800100" rtl="0" algn="l">
              <a:spcBef>
                <a:spcPts val="0"/>
              </a:spcBef>
              <a:spcAft>
                <a:spcPts val="0"/>
              </a:spcAft>
              <a:buSzPts val="1100"/>
              <a:buNone/>
            </a:pPr>
            <a:r>
              <a:t/>
            </a:r>
            <a:endParaRPr sz="1700">
              <a:solidFill>
                <a:schemeClr val="dk1"/>
              </a:solidFill>
              <a:latin typeface="Calibri"/>
              <a:ea typeface="Calibri"/>
              <a:cs typeface="Calibri"/>
              <a:sym typeface="Calibri"/>
            </a:endParaRPr>
          </a:p>
          <a:p>
            <a:pPr indent="-342900" lvl="0" marL="800100" rtl="0" algn="l">
              <a:spcBef>
                <a:spcPts val="0"/>
              </a:spcBef>
              <a:spcAft>
                <a:spcPts val="0"/>
              </a:spcAft>
              <a:buSzPts val="1100"/>
              <a:buNone/>
            </a:pPr>
            <a:r>
              <a:rPr lang="fr-FR" sz="1700">
                <a:solidFill>
                  <a:schemeClr val="dk1"/>
                </a:solidFill>
                <a:latin typeface="Calibri"/>
                <a:ea typeface="Calibri"/>
                <a:cs typeface="Calibri"/>
                <a:sym typeface="Calibri"/>
              </a:rPr>
              <a:t>Focused on FFV1 and Matroska.</a:t>
            </a:r>
            <a:endParaRPr sz="1700">
              <a:solidFill>
                <a:schemeClr val="dk1"/>
              </a:solidFill>
              <a:latin typeface="Calibri"/>
              <a:ea typeface="Calibri"/>
              <a:cs typeface="Calibri"/>
              <a:sym typeface="Calibri"/>
            </a:endParaRPr>
          </a:p>
          <a:p>
            <a:pPr indent="-342900" lvl="0" marL="800100" rtl="0" algn="l">
              <a:spcBef>
                <a:spcPts val="0"/>
              </a:spcBef>
              <a:spcAft>
                <a:spcPts val="0"/>
              </a:spcAft>
              <a:buSzPts val="1100"/>
              <a:buNone/>
            </a:pPr>
            <a:r>
              <a:t/>
            </a:r>
            <a:endParaRPr sz="1700">
              <a:solidFill>
                <a:schemeClr val="dk1"/>
              </a:solidFill>
              <a:latin typeface="Calibri"/>
              <a:ea typeface="Calibri"/>
              <a:cs typeface="Calibri"/>
              <a:sym typeface="Calibri"/>
            </a:endParaRPr>
          </a:p>
          <a:p>
            <a:pPr indent="457200" lvl="0" marL="0" rtl="0" algn="l">
              <a:spcBef>
                <a:spcPts val="0"/>
              </a:spcBef>
              <a:spcAft>
                <a:spcPts val="0"/>
              </a:spcAft>
              <a:buSzPts val="1100"/>
              <a:buNone/>
            </a:pPr>
            <a:r>
              <a:rPr lang="fr-FR" sz="1700">
                <a:solidFill>
                  <a:schemeClr val="dk1"/>
                </a:solidFill>
                <a:latin typeface="Calibri"/>
                <a:ea typeface="Calibri"/>
                <a:cs typeface="Calibri"/>
                <a:sym typeface="Calibri"/>
              </a:rPr>
              <a:t>We added all formats supported by MediaInfo to the policy checker.</a:t>
            </a:r>
            <a:endParaRPr sz="1800">
              <a:solidFill>
                <a:schemeClr val="dk1"/>
              </a:solidFill>
              <a:latin typeface="Georgia"/>
              <a:ea typeface="Georgia"/>
              <a:cs typeface="Georgia"/>
              <a:sym typeface="Georgia"/>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419" name="Google Shape;419;p50"/>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420" name="Google Shape;420;p50"/>
          <p:cNvPicPr preferRelativeResize="0"/>
          <p:nvPr/>
        </p:nvPicPr>
        <p:blipFill>
          <a:blip r:embed="rId4">
            <a:alphaModFix/>
          </a:blip>
          <a:stretch>
            <a:fillRect/>
          </a:stretch>
        </p:blipFill>
        <p:spPr>
          <a:xfrm>
            <a:off x="9916988" y="4324075"/>
            <a:ext cx="1021579" cy="694150"/>
          </a:xfrm>
          <a:prstGeom prst="rect">
            <a:avLst/>
          </a:prstGeom>
          <a:noFill/>
          <a:ln>
            <a:noFill/>
          </a:ln>
        </p:spPr>
      </p:pic>
      <p:pic>
        <p:nvPicPr>
          <p:cNvPr id="421" name="Google Shape;421;p50"/>
          <p:cNvPicPr preferRelativeResize="0"/>
          <p:nvPr/>
        </p:nvPicPr>
        <p:blipFill>
          <a:blip r:embed="rId5">
            <a:alphaModFix/>
          </a:blip>
          <a:stretch>
            <a:fillRect/>
          </a:stretch>
        </p:blipFill>
        <p:spPr>
          <a:xfrm>
            <a:off x="8692037" y="4324075"/>
            <a:ext cx="969200" cy="6941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1"/>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27" name="Google Shape;427;p51"/>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MediaConch</a:t>
            </a:r>
            <a:endParaRPr sz="6000"/>
          </a:p>
        </p:txBody>
      </p:sp>
      <p:pic>
        <p:nvPicPr>
          <p:cNvPr descr="Une image contenant texte, clipart&#10;&#10;Description générée automatiquement" id="428" name="Google Shape;428;p51"/>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429" name="Google Shape;429;p51"/>
          <p:cNvSpPr txBox="1"/>
          <p:nvPr/>
        </p:nvSpPr>
        <p:spPr>
          <a:xfrm>
            <a:off x="371475" y="888150"/>
            <a:ext cx="9831000" cy="4997100"/>
          </a:xfrm>
          <a:prstGeom prst="rect">
            <a:avLst/>
          </a:prstGeom>
          <a:noFill/>
          <a:ln>
            <a:noFill/>
          </a:ln>
        </p:spPr>
        <p:txBody>
          <a:bodyPr anchorCtr="0" anchor="t" bIns="91425" lIns="91425" spcFirstLastPara="1" rIns="91425" wrap="square" tIns="91425">
            <a:noAutofit/>
          </a:bodyPr>
          <a:lstStyle/>
          <a:p>
            <a:pPr indent="-342900" lvl="0" marL="342900" rtl="0" algn="l">
              <a:spcBef>
                <a:spcPts val="0"/>
              </a:spcBef>
              <a:spcAft>
                <a:spcPts val="0"/>
              </a:spcAft>
              <a:buClr>
                <a:schemeClr val="dk1"/>
              </a:buClr>
              <a:buFont typeface="Arial"/>
              <a:buNone/>
            </a:pPr>
            <a:r>
              <a:rPr lang="fr-FR" sz="1800">
                <a:solidFill>
                  <a:schemeClr val="dk1"/>
                </a:solidFill>
                <a:latin typeface="Georgia"/>
                <a:ea typeface="Georgia"/>
                <a:cs typeface="Georgia"/>
                <a:sym typeface="Georgia"/>
              </a:rPr>
              <a:t>Implementation and Policy reporter</a:t>
            </a:r>
            <a:endParaRPr>
              <a:latin typeface="Calibri"/>
              <a:ea typeface="Calibri"/>
              <a:cs typeface="Calibri"/>
              <a:sym typeface="Calibri"/>
            </a:endParaRPr>
          </a:p>
        </p:txBody>
      </p:sp>
      <p:pic>
        <p:nvPicPr>
          <p:cNvPr id="430" name="Google Shape;430;p51"/>
          <p:cNvPicPr preferRelativeResize="0"/>
          <p:nvPr/>
        </p:nvPicPr>
        <p:blipFill>
          <a:blip r:embed="rId4">
            <a:alphaModFix/>
          </a:blip>
          <a:stretch>
            <a:fillRect/>
          </a:stretch>
        </p:blipFill>
        <p:spPr>
          <a:xfrm>
            <a:off x="2679175" y="1687825"/>
            <a:ext cx="8972474" cy="4486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6"/>
          <p:cNvSpPr txBox="1"/>
          <p:nvPr/>
        </p:nvSpPr>
        <p:spPr>
          <a:xfrm>
            <a:off x="8389845" y="6438900"/>
            <a:ext cx="3638550" cy="2616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32" name="Google Shape;132;p16"/>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Why quality control is important?</a:t>
            </a:r>
            <a:endParaRPr sz="7200"/>
          </a:p>
        </p:txBody>
      </p:sp>
      <p:pic>
        <p:nvPicPr>
          <p:cNvPr descr="Une image contenant texte, clipart&#10;&#10;Description générée automatiquement" id="133" name="Google Shape;133;p16"/>
          <p:cNvPicPr preferRelativeResize="0"/>
          <p:nvPr/>
        </p:nvPicPr>
        <p:blipFill rotWithShape="1">
          <a:blip r:embed="rId3">
            <a:alphaModFix/>
          </a:blip>
          <a:srcRect b="0" l="0" r="0" t="0"/>
          <a:stretch/>
        </p:blipFill>
        <p:spPr>
          <a:xfrm>
            <a:off x="277905" y="6264106"/>
            <a:ext cx="1677895" cy="39830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2"/>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36" name="Google Shape;436;p52"/>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MediaConch</a:t>
            </a:r>
            <a:endParaRPr sz="6000"/>
          </a:p>
        </p:txBody>
      </p:sp>
      <p:pic>
        <p:nvPicPr>
          <p:cNvPr descr="Une image contenant texte, clipart&#10;&#10;Description générée automatiquement" id="437" name="Google Shape;437;p52"/>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438" name="Google Shape;438;p52"/>
          <p:cNvSpPr txBox="1"/>
          <p:nvPr/>
        </p:nvSpPr>
        <p:spPr>
          <a:xfrm>
            <a:off x="371475" y="916050"/>
            <a:ext cx="10745700" cy="4932000"/>
          </a:xfrm>
          <a:prstGeom prst="rect">
            <a:avLst/>
          </a:prstGeom>
          <a:noFill/>
          <a:ln>
            <a:noFill/>
          </a:ln>
        </p:spPr>
        <p:txBody>
          <a:bodyPr anchorCtr="0" anchor="t" bIns="0" lIns="0" spcFirstLastPara="1" rIns="0" wrap="square" tIns="0">
            <a:noAutofit/>
          </a:bodyPr>
          <a:lstStyle/>
          <a:p>
            <a:pPr indent="-342900" lvl="0" marL="4457700" rtl="0" algn="l">
              <a:spcBef>
                <a:spcPts val="0"/>
              </a:spcBef>
              <a:spcAft>
                <a:spcPts val="0"/>
              </a:spcAft>
              <a:buNone/>
            </a:pPr>
            <a:r>
              <a:rPr lang="fr-FR" sz="1800">
                <a:solidFill>
                  <a:srgbClr val="000000"/>
                </a:solidFill>
                <a:latin typeface="Georgia"/>
                <a:ea typeface="Georgia"/>
                <a:cs typeface="Georgia"/>
                <a:sym typeface="Georgia"/>
              </a:rPr>
              <a:t>Implementation report: 			Policy report:</a:t>
            </a:r>
            <a:endParaRPr sz="1800">
              <a:solidFill>
                <a:srgbClr val="000000"/>
              </a:solidFill>
              <a:latin typeface="Georgia"/>
              <a:ea typeface="Georgia"/>
              <a:cs typeface="Georgia"/>
              <a:sym typeface="Georgia"/>
            </a:endParaRPr>
          </a:p>
          <a:p>
            <a:pPr indent="0" lvl="1" marL="1587" rtl="0" algn="l">
              <a:lnSpc>
                <a:spcPct val="90000"/>
              </a:lnSpc>
              <a:spcBef>
                <a:spcPts val="430"/>
              </a:spcBef>
              <a:spcAft>
                <a:spcPts val="0"/>
              </a:spcAft>
              <a:buNone/>
            </a:pPr>
            <a:r>
              <a:t/>
            </a:r>
            <a:endParaRPr sz="1700">
              <a:solidFill>
                <a:srgbClr val="000000"/>
              </a:solidFill>
              <a:latin typeface="Calibri"/>
              <a:ea typeface="Calibri"/>
              <a:cs typeface="Calibri"/>
              <a:sym typeface="Calibri"/>
            </a:endParaRPr>
          </a:p>
          <a:p>
            <a:pPr indent="0" lvl="1" marL="1587" rtl="0" algn="l">
              <a:lnSpc>
                <a:spcPct val="90000"/>
              </a:lnSpc>
              <a:spcBef>
                <a:spcPts val="430"/>
              </a:spcBef>
              <a:spcAft>
                <a:spcPts val="0"/>
              </a:spcAft>
              <a:buNone/>
            </a:pPr>
            <a:r>
              <a:t/>
            </a:r>
            <a:endParaRPr sz="1700">
              <a:solidFill>
                <a:srgbClr val="000000"/>
              </a:solidFill>
              <a:latin typeface="Calibri"/>
              <a:ea typeface="Calibri"/>
              <a:cs typeface="Calibri"/>
              <a:sym typeface="Calibri"/>
            </a:endParaRPr>
          </a:p>
          <a:p>
            <a:pPr indent="0" lvl="1" marL="1587" rtl="0" algn="l">
              <a:lnSpc>
                <a:spcPct val="90000"/>
              </a:lnSpc>
              <a:spcBef>
                <a:spcPts val="430"/>
              </a:spcBef>
              <a:spcAft>
                <a:spcPts val="0"/>
              </a:spcAft>
              <a:buNone/>
            </a:pPr>
            <a:r>
              <a:t/>
            </a:r>
            <a:endParaRPr sz="1700">
              <a:solidFill>
                <a:srgbClr val="000000"/>
              </a:solidFill>
              <a:latin typeface="Calibri"/>
              <a:ea typeface="Calibri"/>
              <a:cs typeface="Calibri"/>
              <a:sym typeface="Calibri"/>
            </a:endParaRPr>
          </a:p>
          <a:p>
            <a:pPr indent="0" lvl="1" marL="1587" rtl="0" algn="l">
              <a:lnSpc>
                <a:spcPct val="90000"/>
              </a:lnSpc>
              <a:spcBef>
                <a:spcPts val="430"/>
              </a:spcBef>
              <a:spcAft>
                <a:spcPts val="0"/>
              </a:spcAft>
              <a:buNone/>
            </a:pPr>
            <a:r>
              <a:rPr lang="fr-FR" sz="1700">
                <a:solidFill>
                  <a:srgbClr val="000000"/>
                </a:solidFill>
                <a:latin typeface="Calibri"/>
                <a:ea typeface="Calibri"/>
                <a:cs typeface="Calibri"/>
                <a:sym typeface="Calibri"/>
              </a:rPr>
              <a:t>Compared to a specification</a:t>
            </a:r>
            <a:endParaRPr sz="1700">
              <a:solidFill>
                <a:srgbClr val="000000"/>
              </a:solidFill>
              <a:latin typeface="Calibri"/>
              <a:ea typeface="Calibri"/>
              <a:cs typeface="Calibri"/>
              <a:sym typeface="Calibri"/>
            </a:endParaRPr>
          </a:p>
          <a:p>
            <a:pPr indent="0" lvl="1" marL="1587" rtl="0" algn="l">
              <a:lnSpc>
                <a:spcPct val="90000"/>
              </a:lnSpc>
              <a:spcBef>
                <a:spcPts val="430"/>
              </a:spcBef>
              <a:spcAft>
                <a:spcPts val="0"/>
              </a:spcAft>
              <a:buNone/>
            </a:pPr>
            <a:r>
              <a:rPr lang="fr-FR" sz="1700">
                <a:solidFill>
                  <a:srgbClr val="000000"/>
                </a:solidFill>
                <a:latin typeface="Calibri"/>
                <a:ea typeface="Calibri"/>
                <a:cs typeface="Calibri"/>
                <a:sym typeface="Calibri"/>
              </a:rPr>
              <a:t>or</a:t>
            </a:r>
            <a:endParaRPr sz="1700">
              <a:solidFill>
                <a:srgbClr val="000000"/>
              </a:solidFill>
              <a:latin typeface="Calibri"/>
              <a:ea typeface="Calibri"/>
              <a:cs typeface="Calibri"/>
              <a:sym typeface="Calibri"/>
            </a:endParaRPr>
          </a:p>
          <a:p>
            <a:pPr indent="0" lvl="1" marL="1587" rtl="0" algn="l">
              <a:lnSpc>
                <a:spcPct val="90000"/>
              </a:lnSpc>
              <a:spcBef>
                <a:spcPts val="430"/>
              </a:spcBef>
              <a:spcAft>
                <a:spcPts val="0"/>
              </a:spcAft>
              <a:buNone/>
            </a:pPr>
            <a:r>
              <a:rPr lang="fr-FR" sz="1700">
                <a:solidFill>
                  <a:srgbClr val="000000"/>
                </a:solidFill>
                <a:latin typeface="Calibri"/>
                <a:ea typeface="Calibri"/>
                <a:cs typeface="Calibri"/>
                <a:sym typeface="Calibri"/>
              </a:rPr>
              <a:t>Compared to your policy</a:t>
            </a:r>
            <a:endParaRPr sz="1700">
              <a:solidFill>
                <a:srgbClr val="000000"/>
              </a:solidFill>
              <a:latin typeface="Calibri"/>
              <a:ea typeface="Calibri"/>
              <a:cs typeface="Calibri"/>
              <a:sym typeface="Calibri"/>
            </a:endParaRPr>
          </a:p>
        </p:txBody>
      </p:sp>
      <p:pic>
        <p:nvPicPr>
          <p:cNvPr id="439" name="Google Shape;439;p52"/>
          <p:cNvPicPr preferRelativeResize="0"/>
          <p:nvPr/>
        </p:nvPicPr>
        <p:blipFill>
          <a:blip r:embed="rId4">
            <a:alphaModFix/>
          </a:blip>
          <a:stretch>
            <a:fillRect/>
          </a:stretch>
        </p:blipFill>
        <p:spPr>
          <a:xfrm>
            <a:off x="4040397" y="1449464"/>
            <a:ext cx="3230594" cy="4637701"/>
          </a:xfrm>
          <a:prstGeom prst="rect">
            <a:avLst/>
          </a:prstGeom>
          <a:noFill/>
          <a:ln>
            <a:noFill/>
          </a:ln>
        </p:spPr>
      </p:pic>
      <p:pic>
        <p:nvPicPr>
          <p:cNvPr id="440" name="Google Shape;440;p52"/>
          <p:cNvPicPr preferRelativeResize="0"/>
          <p:nvPr/>
        </p:nvPicPr>
        <p:blipFill>
          <a:blip r:embed="rId5">
            <a:alphaModFix/>
          </a:blip>
          <a:stretch>
            <a:fillRect/>
          </a:stretch>
        </p:blipFill>
        <p:spPr>
          <a:xfrm>
            <a:off x="7902021" y="1449467"/>
            <a:ext cx="3535630" cy="474553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3"/>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46" name="Google Shape;446;p53"/>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MediaConch</a:t>
            </a:r>
            <a:endParaRPr sz="6000"/>
          </a:p>
        </p:txBody>
      </p:sp>
      <p:pic>
        <p:nvPicPr>
          <p:cNvPr descr="Une image contenant texte, clipart&#10;&#10;Description générée automatiquement" id="447" name="Google Shape;447;p53"/>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448" name="Google Shape;448;p53"/>
          <p:cNvSpPr txBox="1"/>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rtl="0" algn="l">
              <a:lnSpc>
                <a:spcPct val="90000"/>
              </a:lnSpc>
              <a:spcBef>
                <a:spcPts val="340"/>
              </a:spcBef>
              <a:spcAft>
                <a:spcPts val="0"/>
              </a:spcAft>
              <a:buNone/>
            </a:pPr>
            <a:r>
              <a:rPr lang="fr-FR" sz="1800">
                <a:solidFill>
                  <a:srgbClr val="000000"/>
                </a:solidFill>
                <a:latin typeface="Georgia"/>
                <a:ea typeface="Georgia"/>
                <a:cs typeface="Georgia"/>
                <a:sym typeface="Georgia"/>
              </a:rPr>
              <a:t>General information</a:t>
            </a:r>
            <a:endParaRPr sz="1800">
              <a:solidFill>
                <a:srgbClr val="000000"/>
              </a:solidFill>
              <a:latin typeface="Georgia"/>
              <a:ea typeface="Georgia"/>
              <a:cs typeface="Georgia"/>
              <a:sym typeface="Georgia"/>
            </a:endParaRPr>
          </a:p>
          <a:p>
            <a:pPr indent="0" lvl="1" marL="1587" rtl="0" algn="l">
              <a:lnSpc>
                <a:spcPct val="90000"/>
              </a:lnSpc>
              <a:spcBef>
                <a:spcPts val="340"/>
              </a:spcBef>
              <a:spcAft>
                <a:spcPts val="0"/>
              </a:spcAft>
              <a:buNone/>
            </a:pPr>
            <a:r>
              <a:rPr lang="fr-FR" sz="1800">
                <a:solidFill>
                  <a:srgbClr val="000000"/>
                </a:solidFill>
                <a:latin typeface="Georgia"/>
                <a:ea typeface="Georgia"/>
                <a:cs typeface="Georgia"/>
                <a:sym typeface="Georgia"/>
              </a:rPr>
              <a:t>about your files</a:t>
            </a:r>
            <a:endParaRPr sz="1700">
              <a:solidFill>
                <a:srgbClr val="000000"/>
              </a:solidFill>
              <a:latin typeface="Calibri"/>
              <a:ea typeface="Calibri"/>
              <a:cs typeface="Calibri"/>
              <a:sym typeface="Calibri"/>
            </a:endParaRPr>
          </a:p>
          <a:p>
            <a:pPr indent="455613" lvl="1" marL="1587" rtl="0" algn="l">
              <a:lnSpc>
                <a:spcPct val="90000"/>
              </a:lnSpc>
              <a:spcBef>
                <a:spcPts val="340"/>
              </a:spcBef>
              <a:spcAft>
                <a:spcPts val="0"/>
              </a:spcAft>
              <a:buNone/>
            </a:pPr>
            <a:r>
              <a:t/>
            </a:r>
            <a:endParaRPr sz="1700">
              <a:solidFill>
                <a:srgbClr val="000000"/>
              </a:solidFill>
              <a:latin typeface="Calibri"/>
              <a:ea typeface="Calibri"/>
              <a:cs typeface="Calibri"/>
              <a:sym typeface="Calibri"/>
            </a:endParaRPr>
          </a:p>
          <a:p>
            <a:pPr indent="-342900" lvl="0" marL="342900" rtl="0" algn="l">
              <a:spcBef>
                <a:spcPts val="360"/>
              </a:spcBef>
              <a:spcAft>
                <a:spcPts val="0"/>
              </a:spcAft>
              <a:buNone/>
            </a:pPr>
            <a:r>
              <a:t/>
            </a:r>
            <a:endParaRPr sz="1800">
              <a:solidFill>
                <a:srgbClr val="000000"/>
              </a:solidFill>
              <a:latin typeface="Georgia"/>
              <a:ea typeface="Georgia"/>
              <a:cs typeface="Georgia"/>
              <a:sym typeface="Georgia"/>
            </a:endParaRPr>
          </a:p>
          <a:p>
            <a:pPr indent="-342900" lvl="0" marL="342900" rtl="0" algn="l">
              <a:spcBef>
                <a:spcPts val="360"/>
              </a:spcBef>
              <a:spcAft>
                <a:spcPts val="0"/>
              </a:spcAft>
              <a:buNone/>
            </a:pPr>
            <a:r>
              <a:t/>
            </a:r>
            <a:endParaRPr sz="1800">
              <a:solidFill>
                <a:srgbClr val="000000"/>
              </a:solidFill>
              <a:latin typeface="Georgia"/>
              <a:ea typeface="Georgia"/>
              <a:cs typeface="Georgia"/>
              <a:sym typeface="Georgia"/>
            </a:endParaRPr>
          </a:p>
          <a:p>
            <a:pPr indent="455613" lvl="1" marL="1587" rtl="0" algn="l">
              <a:lnSpc>
                <a:spcPct val="90000"/>
              </a:lnSpc>
              <a:spcBef>
                <a:spcPts val="430"/>
              </a:spcBef>
              <a:spcAft>
                <a:spcPts val="0"/>
              </a:spcAft>
              <a:buNone/>
            </a:pPr>
            <a:r>
              <a:t/>
            </a:r>
            <a:endParaRPr sz="1700">
              <a:solidFill>
                <a:srgbClr val="000000"/>
              </a:solidFill>
              <a:latin typeface="Calibri"/>
              <a:ea typeface="Calibri"/>
              <a:cs typeface="Calibri"/>
              <a:sym typeface="Calibri"/>
            </a:endParaRPr>
          </a:p>
        </p:txBody>
      </p:sp>
      <p:pic>
        <p:nvPicPr>
          <p:cNvPr id="449" name="Google Shape;449;p53"/>
          <p:cNvPicPr preferRelativeResize="0"/>
          <p:nvPr/>
        </p:nvPicPr>
        <p:blipFill>
          <a:blip r:embed="rId4">
            <a:alphaModFix/>
          </a:blip>
          <a:stretch>
            <a:fillRect/>
          </a:stretch>
        </p:blipFill>
        <p:spPr>
          <a:xfrm>
            <a:off x="3999300" y="917575"/>
            <a:ext cx="7278075" cy="5037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4"/>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55" name="Google Shape;455;p54"/>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MediaConch</a:t>
            </a:r>
            <a:endParaRPr sz="6000"/>
          </a:p>
        </p:txBody>
      </p:sp>
      <p:pic>
        <p:nvPicPr>
          <p:cNvPr descr="Une image contenant texte, clipart&#10;&#10;Description générée automatiquement" id="456" name="Google Shape;456;p54"/>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457" name="Google Shape;457;p54"/>
          <p:cNvPicPr preferRelativeResize="0"/>
          <p:nvPr/>
        </p:nvPicPr>
        <p:blipFill>
          <a:blip r:embed="rId4">
            <a:alphaModFix/>
          </a:blip>
          <a:stretch>
            <a:fillRect/>
          </a:stretch>
        </p:blipFill>
        <p:spPr>
          <a:xfrm>
            <a:off x="7099502" y="917575"/>
            <a:ext cx="4844648" cy="5346525"/>
          </a:xfrm>
          <a:prstGeom prst="rect">
            <a:avLst/>
          </a:prstGeom>
          <a:noFill/>
          <a:ln>
            <a:noFill/>
          </a:ln>
        </p:spPr>
      </p:pic>
      <p:sp>
        <p:nvSpPr>
          <p:cNvPr id="458" name="Google Shape;458;p54"/>
          <p:cNvSpPr txBox="1"/>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rtl="0" algn="l">
              <a:lnSpc>
                <a:spcPct val="90000"/>
              </a:lnSpc>
              <a:spcBef>
                <a:spcPts val="340"/>
              </a:spcBef>
              <a:spcAft>
                <a:spcPts val="0"/>
              </a:spcAft>
              <a:buNone/>
            </a:pPr>
            <a:r>
              <a:rPr lang="fr-FR" sz="1800">
                <a:solidFill>
                  <a:srgbClr val="000000"/>
                </a:solidFill>
                <a:latin typeface="Georgia"/>
                <a:ea typeface="Georgia"/>
                <a:cs typeface="Georgia"/>
                <a:sym typeface="Georgia"/>
              </a:rPr>
              <a:t>Inspect your files</a:t>
            </a:r>
            <a:endParaRPr sz="1700">
              <a:solidFill>
                <a:srgbClr val="000000"/>
              </a:solidFill>
              <a:latin typeface="Calibri"/>
              <a:ea typeface="Calibri"/>
              <a:cs typeface="Calibri"/>
              <a:sym typeface="Calibri"/>
            </a:endParaRPr>
          </a:p>
          <a:p>
            <a:pPr indent="455613" lvl="1" marL="1587" rtl="0" algn="l">
              <a:lnSpc>
                <a:spcPct val="90000"/>
              </a:lnSpc>
              <a:spcBef>
                <a:spcPts val="340"/>
              </a:spcBef>
              <a:spcAft>
                <a:spcPts val="0"/>
              </a:spcAft>
              <a:buNone/>
            </a:pPr>
            <a:r>
              <a:t/>
            </a:r>
            <a:endParaRPr sz="1700">
              <a:solidFill>
                <a:srgbClr val="000000"/>
              </a:solidFill>
              <a:latin typeface="Calibri"/>
              <a:ea typeface="Calibri"/>
              <a:cs typeface="Calibri"/>
              <a:sym typeface="Calibri"/>
            </a:endParaRPr>
          </a:p>
          <a:p>
            <a:pPr indent="-342900" lvl="0" marL="342900" rtl="0" algn="l">
              <a:spcBef>
                <a:spcPts val="360"/>
              </a:spcBef>
              <a:spcAft>
                <a:spcPts val="0"/>
              </a:spcAft>
              <a:buNone/>
            </a:pPr>
            <a:r>
              <a:t/>
            </a:r>
            <a:endParaRPr sz="1800">
              <a:solidFill>
                <a:srgbClr val="000000"/>
              </a:solidFill>
              <a:latin typeface="Georgia"/>
              <a:ea typeface="Georgia"/>
              <a:cs typeface="Georgia"/>
              <a:sym typeface="Georgia"/>
            </a:endParaRPr>
          </a:p>
          <a:p>
            <a:pPr indent="-342900" lvl="0" marL="342900" rtl="0" algn="l">
              <a:spcBef>
                <a:spcPts val="360"/>
              </a:spcBef>
              <a:spcAft>
                <a:spcPts val="0"/>
              </a:spcAft>
              <a:buNone/>
            </a:pPr>
            <a:r>
              <a:t/>
            </a:r>
            <a:endParaRPr sz="1800">
              <a:solidFill>
                <a:srgbClr val="000000"/>
              </a:solidFill>
              <a:latin typeface="Georgia"/>
              <a:ea typeface="Georgia"/>
              <a:cs typeface="Georgia"/>
              <a:sym typeface="Georgia"/>
            </a:endParaRPr>
          </a:p>
          <a:p>
            <a:pPr indent="455613" lvl="1" marL="1587" rtl="0" algn="l">
              <a:lnSpc>
                <a:spcPct val="90000"/>
              </a:lnSpc>
              <a:spcBef>
                <a:spcPts val="430"/>
              </a:spcBef>
              <a:spcAft>
                <a:spcPts val="0"/>
              </a:spcAft>
              <a:buNone/>
            </a:pPr>
            <a:r>
              <a:t/>
            </a:r>
            <a:endParaRPr sz="1700">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5"/>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64" name="Google Shape;464;p55"/>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MediaConch</a:t>
            </a:r>
            <a:endParaRPr sz="6000"/>
          </a:p>
        </p:txBody>
      </p:sp>
      <p:pic>
        <p:nvPicPr>
          <p:cNvPr descr="Une image contenant texte, clipart&#10;&#10;Description générée automatiquement" id="465" name="Google Shape;465;p55"/>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466" name="Google Shape;466;p55"/>
          <p:cNvPicPr preferRelativeResize="0"/>
          <p:nvPr/>
        </p:nvPicPr>
        <p:blipFill>
          <a:blip r:embed="rId4">
            <a:alphaModFix/>
          </a:blip>
          <a:stretch>
            <a:fillRect/>
          </a:stretch>
        </p:blipFill>
        <p:spPr>
          <a:xfrm>
            <a:off x="1955800" y="1342600"/>
            <a:ext cx="9986249" cy="4694780"/>
          </a:xfrm>
          <a:prstGeom prst="rect">
            <a:avLst/>
          </a:prstGeom>
          <a:noFill/>
          <a:ln>
            <a:noFill/>
          </a:ln>
        </p:spPr>
      </p:pic>
      <p:sp>
        <p:nvSpPr>
          <p:cNvPr id="467" name="Google Shape;467;p55"/>
          <p:cNvSpPr txBox="1"/>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rtl="0" algn="l">
              <a:lnSpc>
                <a:spcPct val="90000"/>
              </a:lnSpc>
              <a:spcBef>
                <a:spcPts val="340"/>
              </a:spcBef>
              <a:spcAft>
                <a:spcPts val="0"/>
              </a:spcAft>
              <a:buNone/>
            </a:pPr>
            <a:r>
              <a:rPr lang="fr-FR" sz="1800">
                <a:solidFill>
                  <a:srgbClr val="000000"/>
                </a:solidFill>
                <a:latin typeface="Georgia"/>
                <a:ea typeface="Georgia"/>
                <a:cs typeface="Georgia"/>
                <a:sym typeface="Georgia"/>
              </a:rPr>
              <a:t>Policy editor</a:t>
            </a:r>
            <a:endParaRPr sz="1700">
              <a:solidFill>
                <a:srgbClr val="000000"/>
              </a:solidFill>
              <a:latin typeface="Calibri"/>
              <a:ea typeface="Calibri"/>
              <a:cs typeface="Calibri"/>
              <a:sym typeface="Calibri"/>
            </a:endParaRPr>
          </a:p>
          <a:p>
            <a:pPr indent="455613" lvl="1" marL="1587" rtl="0" algn="l">
              <a:lnSpc>
                <a:spcPct val="90000"/>
              </a:lnSpc>
              <a:spcBef>
                <a:spcPts val="340"/>
              </a:spcBef>
              <a:spcAft>
                <a:spcPts val="0"/>
              </a:spcAft>
              <a:buNone/>
            </a:pPr>
            <a:r>
              <a:t/>
            </a:r>
            <a:endParaRPr sz="1700">
              <a:solidFill>
                <a:srgbClr val="000000"/>
              </a:solidFill>
              <a:latin typeface="Calibri"/>
              <a:ea typeface="Calibri"/>
              <a:cs typeface="Calibri"/>
              <a:sym typeface="Calibri"/>
            </a:endParaRPr>
          </a:p>
          <a:p>
            <a:pPr indent="-342900" lvl="0" marL="342900" rtl="0" algn="l">
              <a:spcBef>
                <a:spcPts val="360"/>
              </a:spcBef>
              <a:spcAft>
                <a:spcPts val="0"/>
              </a:spcAft>
              <a:buNone/>
            </a:pPr>
            <a:r>
              <a:t/>
            </a:r>
            <a:endParaRPr sz="1800">
              <a:solidFill>
                <a:srgbClr val="000000"/>
              </a:solidFill>
              <a:latin typeface="Georgia"/>
              <a:ea typeface="Georgia"/>
              <a:cs typeface="Georgia"/>
              <a:sym typeface="Georgia"/>
            </a:endParaRPr>
          </a:p>
          <a:p>
            <a:pPr indent="-342900" lvl="0" marL="342900" rtl="0" algn="l">
              <a:spcBef>
                <a:spcPts val="360"/>
              </a:spcBef>
              <a:spcAft>
                <a:spcPts val="0"/>
              </a:spcAft>
              <a:buNone/>
            </a:pPr>
            <a:r>
              <a:t/>
            </a:r>
            <a:endParaRPr sz="1800">
              <a:solidFill>
                <a:srgbClr val="000000"/>
              </a:solidFill>
              <a:latin typeface="Georgia"/>
              <a:ea typeface="Georgia"/>
              <a:cs typeface="Georgia"/>
              <a:sym typeface="Georgia"/>
            </a:endParaRPr>
          </a:p>
          <a:p>
            <a:pPr indent="455613" lvl="1" marL="1587" rtl="0" algn="l">
              <a:lnSpc>
                <a:spcPct val="90000"/>
              </a:lnSpc>
              <a:spcBef>
                <a:spcPts val="430"/>
              </a:spcBef>
              <a:spcAft>
                <a:spcPts val="0"/>
              </a:spcAft>
              <a:buNone/>
            </a:pPr>
            <a:r>
              <a:t/>
            </a:r>
            <a:endParaRPr sz="1700">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6"/>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73" name="Google Shape;473;p56"/>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MediaConch</a:t>
            </a:r>
            <a:endParaRPr sz="6000"/>
          </a:p>
        </p:txBody>
      </p:sp>
      <p:pic>
        <p:nvPicPr>
          <p:cNvPr descr="Une image contenant texte, clipart&#10;&#10;Description générée automatiquement" id="474" name="Google Shape;474;p56"/>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475" name="Google Shape;475;p56"/>
          <p:cNvPicPr preferRelativeResize="0"/>
          <p:nvPr/>
        </p:nvPicPr>
        <p:blipFill>
          <a:blip r:embed="rId4">
            <a:alphaModFix/>
          </a:blip>
          <a:stretch>
            <a:fillRect/>
          </a:stretch>
        </p:blipFill>
        <p:spPr>
          <a:xfrm>
            <a:off x="1602725" y="1470950"/>
            <a:ext cx="10296526" cy="4967950"/>
          </a:xfrm>
          <a:prstGeom prst="rect">
            <a:avLst/>
          </a:prstGeom>
          <a:noFill/>
          <a:ln>
            <a:noFill/>
          </a:ln>
        </p:spPr>
      </p:pic>
      <p:sp>
        <p:nvSpPr>
          <p:cNvPr id="476" name="Google Shape;476;p56"/>
          <p:cNvSpPr txBox="1"/>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rtl="0" algn="l">
              <a:lnSpc>
                <a:spcPct val="90000"/>
              </a:lnSpc>
              <a:spcBef>
                <a:spcPts val="340"/>
              </a:spcBef>
              <a:spcAft>
                <a:spcPts val="0"/>
              </a:spcAft>
              <a:buNone/>
            </a:pPr>
            <a:r>
              <a:rPr lang="fr-FR" sz="1800">
                <a:solidFill>
                  <a:srgbClr val="000000"/>
                </a:solidFill>
                <a:latin typeface="Georgia"/>
                <a:ea typeface="Georgia"/>
                <a:cs typeface="Georgia"/>
                <a:sym typeface="Georgia"/>
              </a:rPr>
              <a:t>Public policies</a:t>
            </a:r>
            <a:endParaRPr sz="1700">
              <a:solidFill>
                <a:srgbClr val="000000"/>
              </a:solidFill>
              <a:latin typeface="Calibri"/>
              <a:ea typeface="Calibri"/>
              <a:cs typeface="Calibri"/>
              <a:sym typeface="Calibri"/>
            </a:endParaRPr>
          </a:p>
          <a:p>
            <a:pPr indent="455613" lvl="1" marL="1587" rtl="0" algn="l">
              <a:lnSpc>
                <a:spcPct val="90000"/>
              </a:lnSpc>
              <a:spcBef>
                <a:spcPts val="340"/>
              </a:spcBef>
              <a:spcAft>
                <a:spcPts val="0"/>
              </a:spcAft>
              <a:buNone/>
            </a:pPr>
            <a:r>
              <a:t/>
            </a:r>
            <a:endParaRPr sz="1700">
              <a:solidFill>
                <a:srgbClr val="000000"/>
              </a:solidFill>
              <a:latin typeface="Calibri"/>
              <a:ea typeface="Calibri"/>
              <a:cs typeface="Calibri"/>
              <a:sym typeface="Calibri"/>
            </a:endParaRPr>
          </a:p>
          <a:p>
            <a:pPr indent="-342900" lvl="0" marL="342900" rtl="0" algn="l">
              <a:spcBef>
                <a:spcPts val="360"/>
              </a:spcBef>
              <a:spcAft>
                <a:spcPts val="0"/>
              </a:spcAft>
              <a:buNone/>
            </a:pPr>
            <a:r>
              <a:t/>
            </a:r>
            <a:endParaRPr sz="1800">
              <a:solidFill>
                <a:srgbClr val="000000"/>
              </a:solidFill>
              <a:latin typeface="Georgia"/>
              <a:ea typeface="Georgia"/>
              <a:cs typeface="Georgia"/>
              <a:sym typeface="Georgia"/>
            </a:endParaRPr>
          </a:p>
          <a:p>
            <a:pPr indent="-342900" lvl="0" marL="342900" rtl="0" algn="l">
              <a:spcBef>
                <a:spcPts val="360"/>
              </a:spcBef>
              <a:spcAft>
                <a:spcPts val="0"/>
              </a:spcAft>
              <a:buNone/>
            </a:pPr>
            <a:r>
              <a:t/>
            </a:r>
            <a:endParaRPr sz="1800">
              <a:solidFill>
                <a:srgbClr val="000000"/>
              </a:solidFill>
              <a:latin typeface="Georgia"/>
              <a:ea typeface="Georgia"/>
              <a:cs typeface="Georgia"/>
              <a:sym typeface="Georgia"/>
            </a:endParaRPr>
          </a:p>
          <a:p>
            <a:pPr indent="455613" lvl="1" marL="1587" rtl="0" algn="l">
              <a:lnSpc>
                <a:spcPct val="90000"/>
              </a:lnSpc>
              <a:spcBef>
                <a:spcPts val="430"/>
              </a:spcBef>
              <a:spcAft>
                <a:spcPts val="0"/>
              </a:spcAft>
              <a:buNone/>
            </a:pPr>
            <a:r>
              <a:t/>
            </a:r>
            <a:endParaRPr sz="1700">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7"/>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82" name="Google Shape;482;p57"/>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DVRescue</a:t>
            </a:r>
            <a:endParaRPr sz="7200"/>
          </a:p>
        </p:txBody>
      </p:sp>
      <p:pic>
        <p:nvPicPr>
          <p:cNvPr descr="Une image contenant texte, clipart&#10;&#10;Description générée automatiquement" id="483" name="Google Shape;483;p57"/>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descr="DVRescue logo" id="484" name="Google Shape;484;p57" title="DVRescue logo"/>
          <p:cNvPicPr preferRelativeResize="0"/>
          <p:nvPr/>
        </p:nvPicPr>
        <p:blipFill>
          <a:blip r:embed="rId4">
            <a:alphaModFix/>
          </a:blip>
          <a:stretch>
            <a:fillRect/>
          </a:stretch>
        </p:blipFill>
        <p:spPr>
          <a:xfrm>
            <a:off x="4933900" y="3950850"/>
            <a:ext cx="2438400" cy="2438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8"/>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90" name="Google Shape;490;p58"/>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DVRescue</a:t>
            </a:r>
            <a:endParaRPr sz="6000"/>
          </a:p>
        </p:txBody>
      </p:sp>
      <p:sp>
        <p:nvSpPr>
          <p:cNvPr id="491" name="Google Shape;491;p58"/>
          <p:cNvSpPr txBox="1"/>
          <p:nvPr/>
        </p:nvSpPr>
        <p:spPr>
          <a:xfrm>
            <a:off x="247746" y="3052767"/>
            <a:ext cx="116964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DV (Digital Video) is analog.</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Tape will not last forever.</a:t>
            </a:r>
            <a:br>
              <a:rPr lang="fr-FR" sz="1800">
                <a:solidFill>
                  <a:srgbClr val="262626"/>
                </a:solidFill>
                <a:latin typeface="Calibri"/>
                <a:ea typeface="Calibri"/>
                <a:cs typeface="Calibri"/>
                <a:sym typeface="Calibri"/>
              </a:rPr>
            </a:br>
            <a:r>
              <a:rPr lang="fr-FR" sz="1800">
                <a:solidFill>
                  <a:srgbClr val="262626"/>
                </a:solidFill>
                <a:latin typeface="Calibri"/>
                <a:ea typeface="Calibri"/>
                <a:cs typeface="Calibri"/>
                <a:sym typeface="Calibri"/>
              </a:rPr>
              <a:t>Players are disappearing...</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492" name="Google Shape;492;p58"/>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descr="Mini DV | Digital Videotape Formats | - Videolab Solutions" id="493" name="Google Shape;493;p58"/>
          <p:cNvPicPr preferRelativeResize="0"/>
          <p:nvPr/>
        </p:nvPicPr>
        <p:blipFill>
          <a:blip r:embed="rId4">
            <a:alphaModFix/>
          </a:blip>
          <a:stretch>
            <a:fillRect/>
          </a:stretch>
        </p:blipFill>
        <p:spPr>
          <a:xfrm>
            <a:off x="3839525" y="1932975"/>
            <a:ext cx="8188726" cy="39024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9"/>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499" name="Google Shape;499;p59"/>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DVRescue</a:t>
            </a:r>
            <a:endParaRPr sz="6000"/>
          </a:p>
        </p:txBody>
      </p:sp>
      <p:sp>
        <p:nvSpPr>
          <p:cNvPr id="500" name="Google Shape;500;p59"/>
          <p:cNvSpPr txBox="1"/>
          <p:nvPr/>
        </p:nvSpPr>
        <p:spPr>
          <a:xfrm>
            <a:off x="247746" y="3052767"/>
            <a:ext cx="116964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DVRescue supports improving DV files that have already been created by allowing such files to be assessed, so that the software may selectively retry portions of the tape and incorporate any improvements into the existing file.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01" name="Google Shape;501;p59"/>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0"/>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07" name="Google Shape;507;p60"/>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DVRescue</a:t>
            </a:r>
            <a:endParaRPr sz="6000"/>
          </a:p>
        </p:txBody>
      </p:sp>
      <p:pic>
        <p:nvPicPr>
          <p:cNvPr descr="Une image contenant texte, clipart&#10;&#10;Description générée automatiquement" id="508" name="Google Shape;508;p60"/>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pic>
        <p:nvPicPr>
          <p:cNvPr id="509" name="Google Shape;509;p60"/>
          <p:cNvPicPr preferRelativeResize="0"/>
          <p:nvPr/>
        </p:nvPicPr>
        <p:blipFill>
          <a:blip r:embed="rId4">
            <a:alphaModFix/>
          </a:blip>
          <a:stretch>
            <a:fillRect/>
          </a:stretch>
        </p:blipFill>
        <p:spPr>
          <a:xfrm>
            <a:off x="1360074" y="1199095"/>
            <a:ext cx="9471762" cy="50874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1"/>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15" name="Google Shape;515;p61"/>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DVRescue</a:t>
            </a:r>
            <a:endParaRPr sz="6000"/>
          </a:p>
        </p:txBody>
      </p:sp>
      <p:sp>
        <p:nvSpPr>
          <p:cNvPr id="516" name="Google Shape;516;p61"/>
          <p:cNvSpPr txBox="1"/>
          <p:nvPr/>
        </p:nvSpPr>
        <p:spPr>
          <a:xfrm>
            <a:off x="247746" y="3052767"/>
            <a:ext cx="116964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262626"/>
                </a:solidFill>
                <a:latin typeface="Calibri"/>
                <a:ea typeface="Calibri"/>
                <a:cs typeface="Calibri"/>
                <a:sym typeface="Calibri"/>
              </a:rPr>
              <a:t>Help in DV tape dump automation</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457200" marR="0" rtl="0" algn="l">
              <a:spcBef>
                <a:spcPts val="0"/>
              </a:spcBef>
              <a:spcAft>
                <a:spcPts val="0"/>
              </a:spcAft>
              <a:buNone/>
            </a:pPr>
            <a:r>
              <a:rPr lang="fr-FR" sz="1800">
                <a:solidFill>
                  <a:srgbClr val="262626"/>
                </a:solidFill>
                <a:latin typeface="Calibri"/>
                <a:ea typeface="Calibri"/>
                <a:cs typeface="Calibri"/>
                <a:sym typeface="Calibri"/>
              </a:rPr>
              <a:t>Automate tape to file</a:t>
            </a:r>
            <a:endParaRPr sz="1800">
              <a:solidFill>
                <a:srgbClr val="262626"/>
              </a:solidFill>
              <a:latin typeface="Calibri"/>
              <a:ea typeface="Calibri"/>
              <a:cs typeface="Calibri"/>
              <a:sym typeface="Calibri"/>
            </a:endParaRPr>
          </a:p>
          <a:p>
            <a:pPr indent="0" lvl="0" marL="457200" marR="0" rtl="0" algn="l">
              <a:spcBef>
                <a:spcPts val="0"/>
              </a:spcBef>
              <a:spcAft>
                <a:spcPts val="0"/>
              </a:spcAft>
              <a:buNone/>
            </a:pPr>
            <a:r>
              <a:rPr lang="fr-FR" sz="1800">
                <a:solidFill>
                  <a:srgbClr val="262626"/>
                </a:solidFill>
                <a:latin typeface="Calibri"/>
                <a:ea typeface="Calibri"/>
                <a:cs typeface="Calibri"/>
                <a:sym typeface="Calibri"/>
              </a:rPr>
              <a:t>Automatically cut the file depending on aspect ratio change, non consecutive timecode…</a:t>
            </a:r>
            <a:endParaRPr sz="1800">
              <a:solidFill>
                <a:srgbClr val="262626"/>
              </a:solidFill>
              <a:latin typeface="Calibri"/>
              <a:ea typeface="Calibri"/>
              <a:cs typeface="Calibri"/>
              <a:sym typeface="Calibri"/>
            </a:endParaRPr>
          </a:p>
          <a:p>
            <a:pPr indent="0" lvl="0" marL="457200" marR="0" rtl="0" algn="l">
              <a:spcBef>
                <a:spcPts val="0"/>
              </a:spcBef>
              <a:spcAft>
                <a:spcPts val="0"/>
              </a:spcAft>
              <a:buNone/>
            </a:pPr>
            <a:r>
              <a:rPr lang="fr-FR" sz="1800">
                <a:solidFill>
                  <a:srgbClr val="262626"/>
                </a:solidFill>
                <a:latin typeface="Calibri"/>
                <a:ea typeface="Calibri"/>
                <a:cs typeface="Calibri"/>
                <a:sym typeface="Calibri"/>
              </a:rPr>
              <a:t>Show a table with a list of detected errors per frame</a:t>
            </a:r>
            <a:endParaRPr sz="1800">
              <a:solidFill>
                <a:srgbClr val="262626"/>
              </a:solidFill>
              <a:latin typeface="Calibri"/>
              <a:ea typeface="Calibri"/>
              <a:cs typeface="Calibri"/>
              <a:sym typeface="Calibri"/>
            </a:endParaRPr>
          </a:p>
          <a:p>
            <a:pPr indent="0" lvl="0" marL="457200" marR="0" rtl="0" algn="l">
              <a:spcBef>
                <a:spcPts val="0"/>
              </a:spcBef>
              <a:spcAft>
                <a:spcPts val="0"/>
              </a:spcAft>
              <a:buNone/>
            </a:pPr>
            <a:r>
              <a:rPr lang="fr-FR" sz="1800">
                <a:solidFill>
                  <a:srgbClr val="262626"/>
                </a:solidFill>
                <a:latin typeface="Calibri"/>
                <a:ea typeface="Calibri"/>
                <a:cs typeface="Calibri"/>
                <a:sym typeface="Calibri"/>
              </a:rPr>
              <a:t>Merge 2 inputs in a better content, peeking good blocks from each file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17" name="Google Shape;517;p61"/>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nvSpPr>
        <p:spPr>
          <a:xfrm>
            <a:off x="8389845" y="6438900"/>
            <a:ext cx="3638550" cy="2616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39" name="Google Shape;139;p17"/>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4E3E"/>
              </a:buClr>
              <a:buSzPts val="12000"/>
              <a:buFont typeface="Arial"/>
              <a:buNone/>
            </a:pPr>
            <a:r>
              <a:rPr lang="fr-FR" sz="6000">
                <a:solidFill>
                  <a:srgbClr val="FF4E3E"/>
                </a:solidFill>
                <a:latin typeface="Arial"/>
                <a:ea typeface="Arial"/>
                <a:cs typeface="Arial"/>
                <a:sym typeface="Arial"/>
              </a:rPr>
              <a:t>Why quality control is important?</a:t>
            </a:r>
            <a:endParaRPr sz="6000"/>
          </a:p>
        </p:txBody>
      </p:sp>
      <p:sp>
        <p:nvSpPr>
          <p:cNvPr id="140" name="Google Shape;140;p17"/>
          <p:cNvSpPr txBox="1"/>
          <p:nvPr/>
        </p:nvSpPr>
        <p:spPr>
          <a:xfrm>
            <a:off x="247746" y="2252133"/>
            <a:ext cx="11696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If you don’t handle that now, content is definitely partially lost.</a:t>
            </a:r>
            <a:endParaRPr sz="1100">
              <a:solidFill>
                <a:schemeClr val="dk1"/>
              </a:solidFill>
            </a:endParaRPr>
          </a:p>
        </p:txBody>
      </p:sp>
      <p:pic>
        <p:nvPicPr>
          <p:cNvPr descr="Une image contenant texte, clipart&#10;&#10;Description générée automatiquement" id="141" name="Google Shape;141;p17"/>
          <p:cNvPicPr preferRelativeResize="0"/>
          <p:nvPr/>
        </p:nvPicPr>
        <p:blipFill rotWithShape="1">
          <a:blip r:embed="rId3">
            <a:alphaModFix/>
          </a:blip>
          <a:srcRect b="0" l="0" r="0" t="0"/>
          <a:stretch/>
        </p:blipFill>
        <p:spPr>
          <a:xfrm>
            <a:off x="277905" y="6264106"/>
            <a:ext cx="1677895" cy="398304"/>
          </a:xfrm>
          <a:prstGeom prst="rect">
            <a:avLst/>
          </a:prstGeom>
          <a:noFill/>
          <a:ln>
            <a:noFill/>
          </a:ln>
        </p:spPr>
      </p:pic>
      <p:pic>
        <p:nvPicPr>
          <p:cNvPr id="142" name="Google Shape;142;p17"/>
          <p:cNvPicPr preferRelativeResize="0"/>
          <p:nvPr/>
        </p:nvPicPr>
        <p:blipFill>
          <a:blip r:embed="rId4">
            <a:alphaModFix/>
          </a:blip>
          <a:stretch>
            <a:fillRect/>
          </a:stretch>
        </p:blipFill>
        <p:spPr>
          <a:xfrm>
            <a:off x="6015801" y="2759975"/>
            <a:ext cx="4427444" cy="3504126"/>
          </a:xfrm>
          <a:prstGeom prst="rect">
            <a:avLst/>
          </a:prstGeom>
          <a:noFill/>
          <a:ln>
            <a:noFill/>
          </a:ln>
        </p:spPr>
      </p:pic>
      <p:pic>
        <p:nvPicPr>
          <p:cNvPr id="143" name="Google Shape;143;p17"/>
          <p:cNvPicPr preferRelativeResize="0"/>
          <p:nvPr/>
        </p:nvPicPr>
        <p:blipFill>
          <a:blip r:embed="rId5">
            <a:alphaModFix/>
          </a:blip>
          <a:stretch>
            <a:fillRect/>
          </a:stretch>
        </p:blipFill>
        <p:spPr>
          <a:xfrm>
            <a:off x="1292489" y="2759975"/>
            <a:ext cx="4672186" cy="3504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2"/>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23" name="Google Shape;523;p62"/>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DVRescue</a:t>
            </a:r>
            <a:endParaRPr sz="6000"/>
          </a:p>
        </p:txBody>
      </p:sp>
      <p:sp>
        <p:nvSpPr>
          <p:cNvPr id="524" name="Google Shape;524;p62"/>
          <p:cNvSpPr txBox="1"/>
          <p:nvPr/>
        </p:nvSpPr>
        <p:spPr>
          <a:xfrm>
            <a:off x="247746" y="3052767"/>
            <a:ext cx="116964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262626"/>
                </a:solidFill>
                <a:latin typeface="Calibri"/>
                <a:ea typeface="Calibri"/>
                <a:cs typeface="Calibri"/>
                <a:sym typeface="Calibri"/>
              </a:rPr>
              <a:t>Still work in progress</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457200" marR="0" rtl="0" algn="l">
              <a:spcBef>
                <a:spcPts val="0"/>
              </a:spcBef>
              <a:spcAft>
                <a:spcPts val="0"/>
              </a:spcAft>
              <a:buNone/>
            </a:pPr>
            <a:r>
              <a:rPr lang="fr-FR" sz="1800">
                <a:solidFill>
                  <a:srgbClr val="262626"/>
                </a:solidFill>
                <a:latin typeface="Calibri"/>
                <a:ea typeface="Calibri"/>
                <a:cs typeface="Calibri"/>
                <a:sym typeface="Calibri"/>
              </a:rPr>
              <a:t>Automation of the rewind and dump again when a problem is detected during dump of the tape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25" name="Google Shape;525;p62"/>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3"/>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31" name="Google Shape;531;p63"/>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RAWcooked</a:t>
            </a:r>
            <a:endParaRPr sz="7200"/>
          </a:p>
        </p:txBody>
      </p:sp>
      <p:pic>
        <p:nvPicPr>
          <p:cNvPr descr="Une image contenant texte, clipart&#10;&#10;Description générée automatiquement" id="532" name="Google Shape;532;p63"/>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4"/>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38" name="Google Shape;538;p64"/>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539" name="Google Shape;539;p64"/>
          <p:cNvSpPr txBox="1"/>
          <p:nvPr/>
        </p:nvSpPr>
        <p:spPr>
          <a:xfrm>
            <a:off x="247746" y="3052767"/>
            <a:ext cx="116964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262626"/>
                </a:solidFill>
                <a:latin typeface="Calibri"/>
                <a:ea typeface="Calibri"/>
                <a:cs typeface="Calibri"/>
                <a:sym typeface="Calibri"/>
              </a:rPr>
              <a:t>The issue with raw A/V files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Huge size (4K+ is there, can be 100 MB/frame, several TB per hour)</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1 file per video frame (thousands of files in a directory)</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Not playable as is by several players (VLC...)</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So many DPX or TIFF format flavors (interoperability issues)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40" name="Google Shape;540;p64"/>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5"/>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46" name="Google Shape;546;p65"/>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547" name="Google Shape;547;p65"/>
          <p:cNvSpPr txBox="1"/>
          <p:nvPr/>
        </p:nvSpPr>
        <p:spPr>
          <a:xfrm>
            <a:off x="247746" y="3052767"/>
            <a:ext cx="11696400" cy="424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But… FFV1</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Lossless video compression format</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Open source, patent free</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Adopted by several archives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Standardized (IETF, RFC 9043)</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Frames are divided by slices, with checksums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48" name="Google Shape;548;p65"/>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6"/>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54" name="Google Shape;554;p66"/>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555" name="Google Shape;555;p66"/>
          <p:cNvSpPr txBox="1"/>
          <p:nvPr/>
        </p:nvSpPr>
        <p:spPr>
          <a:xfrm>
            <a:off x="247746" y="3052767"/>
            <a:ext cx="116964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Compression!</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Example with 1 second at 24 fps 10-bit HD film on a 6-core (12-thread) Skylake-X CPU:</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24 DPX files (or in ZIP/TAR uncompressed): 189 MB</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1 compressed ZIP file: 175 MB in 10 seconds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1 compressed LZMA2 file: 154 MB in 30 seconds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1 FFV1/MKV Intra 16-slice file: 105 MB in 1.5 seconds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56" name="Google Shape;556;p66"/>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7"/>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62" name="Google Shape;562;p67"/>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563" name="Google Shape;563;p67"/>
          <p:cNvSpPr txBox="1"/>
          <p:nvPr/>
        </p:nvSpPr>
        <p:spPr>
          <a:xfrm>
            <a:off x="247746" y="3052767"/>
            <a:ext cx="11696400" cy="424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Advantages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Open source and free (FFmpeg)</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Package is 1.5-3x smaller than DPX/TIFF</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Checksum by "Cluster" (usually 1 second) at container level</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Checksum by "Slice" (you choose how many per frame) at video level</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Files are natively playable by several players (VLC, FFplay...)</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64" name="Google Shape;564;p67"/>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8"/>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70" name="Google Shape;570;p68"/>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571" name="Google Shape;571;p68"/>
          <p:cNvSpPr txBox="1"/>
          <p:nvPr/>
        </p:nvSpPr>
        <p:spPr>
          <a:xfrm>
            <a:off x="247746" y="3052767"/>
            <a:ext cx="11696400" cy="4802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Disadvantages of FFV1 alone</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You lose some metadata</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(DPX/TIFF header: scan software, some colorimetry info, film type, DPX time code, shutter angle, gamma...)</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Complicated command line</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But...</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72" name="Google Shape;572;p68"/>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9"/>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78" name="Google Shape;578;p69"/>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579" name="Google Shape;579;p69"/>
          <p:cNvSpPr txBox="1"/>
          <p:nvPr/>
        </p:nvSpPr>
        <p:spPr>
          <a:xfrm>
            <a:off x="247746" y="3052767"/>
            <a:ext cx="11696400" cy="507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A new tool</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Easy: just a short command line: "rawcooked YourDirectoryName"</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Store DPX/TIFF headers/footers in a specific Matroska attachment</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Store other sidecar files as Matroksa attachments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Output is a single Matroska/FFV1/FLAC file</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Encoding is reversible (bit-by-bit to original files): "rawcooked YourMatroskaFileName.mkv"</a:t>
            </a:r>
            <a:endParaRPr sz="1800">
              <a:solidFill>
                <a:srgbClr val="262626"/>
              </a:solidFill>
              <a:latin typeface="Calibri"/>
              <a:ea typeface="Calibri"/>
              <a:cs typeface="Calibri"/>
              <a:sym typeface="Calibri"/>
            </a:endParaRPr>
          </a:p>
          <a:p>
            <a:pPr indent="0" lvl="0" marL="0" rtl="0" algn="l">
              <a:spcBef>
                <a:spcPts val="0"/>
              </a:spcBef>
              <a:spcAft>
                <a:spcPts val="0"/>
              </a:spcAft>
              <a:buSzPts val="1100"/>
              <a:buNone/>
            </a:pPr>
            <a:r>
              <a:rPr lang="fr-FR" sz="1800">
                <a:solidFill>
                  <a:srgbClr val="262626"/>
                </a:solidFill>
                <a:latin typeface="Calibri"/>
                <a:ea typeface="Calibri"/>
                <a:cs typeface="Calibri"/>
                <a:sym typeface="Calibri"/>
              </a:rPr>
              <a:t>	Integrated quality management "rawcooked --all YourDirectoryName" adds hash of input files,</a:t>
            </a:r>
            <a:br>
              <a:rPr lang="fr-FR" sz="1800">
                <a:solidFill>
                  <a:srgbClr val="262626"/>
                </a:solidFill>
                <a:latin typeface="Calibri"/>
                <a:ea typeface="Calibri"/>
                <a:cs typeface="Calibri"/>
                <a:sym typeface="Calibri"/>
              </a:rPr>
            </a:br>
            <a:r>
              <a:rPr lang="fr-FR" sz="1800">
                <a:solidFill>
                  <a:srgbClr val="262626"/>
                </a:solidFill>
                <a:latin typeface="Calibri"/>
                <a:ea typeface="Calibri"/>
                <a:cs typeface="Calibri"/>
                <a:sym typeface="Calibri"/>
              </a:rPr>
              <a:t>	check the conformance of DPX, check that the files can correctly reverted...</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80" name="Google Shape;580;p69"/>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0"/>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86" name="Google Shape;586;p70"/>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587" name="Google Shape;587;p70"/>
          <p:cNvSpPr txBox="1"/>
          <p:nvPr/>
        </p:nvSpPr>
        <p:spPr>
          <a:xfrm>
            <a:off x="247746" y="3052767"/>
            <a:ext cx="116964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262626"/>
                </a:solidFill>
                <a:latin typeface="Calibri"/>
                <a:ea typeface="Calibri"/>
                <a:cs typeface="Calibri"/>
                <a:sym typeface="Calibri"/>
              </a:rPr>
              <a:t>Use case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Archive asks a digitalization to their supplier: classic workflow with the scanner  + "rawcooked --all YourDirectoryName"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Transport... (2x less file sizes, less costly)</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Archive receives content &amp; checks the integrity: "rawcooked --check YourMatroskaFileName.mkv"</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Archive can visually check the content with e.g. VLC Media Player</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Storage (cost divided by 2 due to compression)</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Revert to exact original DPX if someone needs it: "rawcooked YourMatroskaFileName.mkv"</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88" name="Google Shape;588;p70"/>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71"/>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594" name="Google Shape;594;p71"/>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595" name="Google Shape;595;p71"/>
          <p:cNvSpPr txBox="1"/>
          <p:nvPr/>
        </p:nvSpPr>
        <p:spPr>
          <a:xfrm>
            <a:off x="247746" y="3052767"/>
            <a:ext cx="116964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262626"/>
                </a:solidFill>
                <a:latin typeface="Calibri"/>
                <a:ea typeface="Calibri"/>
                <a:cs typeface="Calibri"/>
                <a:sym typeface="Calibri"/>
              </a:rPr>
              <a:t>Work in progress, always</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457200" marR="0" rtl="0" algn="l">
              <a:spcBef>
                <a:spcPts val="0"/>
              </a:spcBef>
              <a:spcAft>
                <a:spcPts val="0"/>
              </a:spcAft>
              <a:buNone/>
            </a:pPr>
            <a:r>
              <a:rPr lang="fr-FR" sz="1800">
                <a:solidFill>
                  <a:srgbClr val="262626"/>
                </a:solidFill>
                <a:latin typeface="Calibri"/>
                <a:ea typeface="Calibri"/>
                <a:cs typeface="Calibri"/>
                <a:sym typeface="Calibri"/>
              </a:rPr>
              <a:t>Lack of GUI</a:t>
            </a:r>
            <a:endParaRPr sz="1800">
              <a:solidFill>
                <a:srgbClr val="262626"/>
              </a:solidFill>
              <a:latin typeface="Calibri"/>
              <a:ea typeface="Calibri"/>
              <a:cs typeface="Calibri"/>
              <a:sym typeface="Calibri"/>
            </a:endParaRPr>
          </a:p>
          <a:p>
            <a:pPr indent="0" lvl="0" marL="457200" marR="0" rtl="0" algn="l">
              <a:spcBef>
                <a:spcPts val="0"/>
              </a:spcBef>
              <a:spcAft>
                <a:spcPts val="0"/>
              </a:spcAft>
              <a:buNone/>
            </a:pPr>
            <a:r>
              <a:rPr lang="fr-FR" sz="1800">
                <a:solidFill>
                  <a:srgbClr val="262626"/>
                </a:solidFill>
                <a:latin typeface="Calibri"/>
                <a:ea typeface="Calibri"/>
                <a:cs typeface="Calibri"/>
                <a:sym typeface="Calibri"/>
              </a:rPr>
              <a:t>New features planned: error correction codes, speedup improvements...</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596" name="Google Shape;596;p71"/>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8"/>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49" name="Google Shape;149;p18"/>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4E3E"/>
              </a:buClr>
              <a:buSzPts val="12000"/>
              <a:buFont typeface="Arial"/>
              <a:buNone/>
            </a:pPr>
            <a:r>
              <a:rPr lang="fr-FR" sz="6000">
                <a:solidFill>
                  <a:srgbClr val="FF4E3E"/>
                </a:solidFill>
                <a:latin typeface="Arial"/>
                <a:ea typeface="Arial"/>
                <a:cs typeface="Arial"/>
                <a:sym typeface="Arial"/>
              </a:rPr>
              <a:t>Why quality control is important?</a:t>
            </a:r>
            <a:endParaRPr sz="6000">
              <a:solidFill>
                <a:srgbClr val="FF4E3E"/>
              </a:solidFill>
              <a:latin typeface="Arial"/>
              <a:ea typeface="Arial"/>
              <a:cs typeface="Arial"/>
              <a:sym typeface="Arial"/>
            </a:endParaRPr>
          </a:p>
        </p:txBody>
      </p:sp>
      <p:sp>
        <p:nvSpPr>
          <p:cNvPr id="150" name="Google Shape;150;p18"/>
          <p:cNvSpPr txBox="1"/>
          <p:nvPr/>
        </p:nvSpPr>
        <p:spPr>
          <a:xfrm>
            <a:off x="247746" y="3052767"/>
            <a:ext cx="11696400" cy="384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fr-FR" sz="2400"/>
              <a:t>Your digital copy provider is available now</a:t>
            </a:r>
            <a:endParaRPr sz="2400"/>
          </a:p>
          <a:p>
            <a:pPr indent="0" lvl="0" marL="0" marR="0" rtl="0" algn="l">
              <a:spcBef>
                <a:spcPts val="0"/>
              </a:spcBef>
              <a:spcAft>
                <a:spcPts val="0"/>
              </a:spcAft>
              <a:buClr>
                <a:schemeClr val="dk1"/>
              </a:buClr>
              <a:buSzPts val="1100"/>
              <a:buFont typeface="Arial"/>
              <a:buNone/>
            </a:pPr>
            <a:r>
              <a:rPr lang="fr-FR" sz="2400"/>
              <a:t>In the future, your content provider may have disappeared, trashed content…</a:t>
            </a:r>
            <a:endParaRPr sz="2400"/>
          </a:p>
          <a:p>
            <a:pPr indent="0" lvl="0" marL="0" marR="0" rtl="0" algn="l">
              <a:spcBef>
                <a:spcPts val="0"/>
              </a:spcBef>
              <a:spcAft>
                <a:spcPts val="0"/>
              </a:spcAft>
              <a:buClr>
                <a:schemeClr val="dk1"/>
              </a:buClr>
              <a:buSzPts val="1100"/>
              <a:buFont typeface="Arial"/>
              <a:buNone/>
            </a:pPr>
            <a:r>
              <a:t/>
            </a:r>
            <a:endParaRPr sz="2400"/>
          </a:p>
          <a:p>
            <a:pPr indent="0" lvl="0" marL="0" marR="0" rtl="0" algn="l">
              <a:spcBef>
                <a:spcPts val="0"/>
              </a:spcBef>
              <a:spcAft>
                <a:spcPts val="0"/>
              </a:spcAft>
              <a:buClr>
                <a:schemeClr val="dk1"/>
              </a:buClr>
              <a:buSzPts val="1100"/>
              <a:buFont typeface="Arial"/>
              <a:buNone/>
            </a:pPr>
            <a:r>
              <a:rPr lang="fr-FR" sz="2400"/>
              <a:t>The original tape is still there, but for how long?</a:t>
            </a:r>
            <a:endParaRPr sz="2400"/>
          </a:p>
          <a:p>
            <a:pPr indent="0" lvl="0" marL="0" marR="0" rtl="0" algn="l">
              <a:spcBef>
                <a:spcPts val="0"/>
              </a:spcBef>
              <a:spcAft>
                <a:spcPts val="0"/>
              </a:spcAft>
              <a:buClr>
                <a:schemeClr val="dk1"/>
              </a:buClr>
              <a:buSzPts val="1100"/>
              <a:buFont typeface="Arial"/>
              <a:buNone/>
            </a:pPr>
            <a:r>
              <a:rPr lang="fr-FR" sz="2400"/>
              <a:t>The original tape is still there, but for how long?</a:t>
            </a:r>
            <a:endParaRPr sz="2400"/>
          </a:p>
          <a:p>
            <a:pPr indent="0" lvl="0" marL="0" marR="0" rtl="0" algn="l">
              <a:spcBef>
                <a:spcPts val="0"/>
              </a:spcBef>
              <a:spcAft>
                <a:spcPts val="0"/>
              </a:spcAft>
              <a:buClr>
                <a:schemeClr val="dk1"/>
              </a:buClr>
              <a:buSzPts val="1100"/>
              <a:buFont typeface="Arial"/>
              <a:buNone/>
            </a:pPr>
            <a:r>
              <a:rPr lang="fr-FR" sz="2400"/>
              <a:t>Or your tape becomes no more readable.</a:t>
            </a:r>
            <a:endParaRPr sz="2400"/>
          </a:p>
          <a:p>
            <a:pPr indent="0" lvl="0" marL="0" marR="0" rtl="0" algn="l">
              <a:spcBef>
                <a:spcPts val="0"/>
              </a:spcBef>
              <a:spcAft>
                <a:spcPts val="0"/>
              </a:spcAft>
              <a:buClr>
                <a:schemeClr val="dk1"/>
              </a:buClr>
              <a:buSzPts val="1100"/>
              <a:buFont typeface="Arial"/>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151" name="Google Shape;151;p18"/>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2"/>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02" name="Google Shape;602;p72"/>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603" name="Google Shape;603;p72"/>
          <p:cNvSpPr txBox="1"/>
          <p:nvPr/>
        </p:nvSpPr>
        <p:spPr>
          <a:xfrm>
            <a:off x="247746" y="3052767"/>
            <a:ext cx="116964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262626"/>
                </a:solidFill>
                <a:latin typeface="Calibri"/>
                <a:ea typeface="Calibri"/>
                <a:cs typeface="Calibri"/>
                <a:sym typeface="Calibri"/>
              </a:rPr>
              <a:t>Users:</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AV Preservation by reto.ch (main sponsor)</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National Audiovisual Centre Luxembourg (CNA)</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National Library of Norway</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Irish Film Institute (IFI)</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Northwest University Library</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National Library of Wales</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Walter J. Brown Media Archives</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The MediaPreserve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    British Film Institute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604" name="Google Shape;604;p72"/>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73"/>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10" name="Google Shape;610;p73"/>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RAWcooked</a:t>
            </a:r>
            <a:endParaRPr sz="6000"/>
          </a:p>
        </p:txBody>
      </p:sp>
      <p:sp>
        <p:nvSpPr>
          <p:cNvPr id="611" name="Google Shape;611;p73"/>
          <p:cNvSpPr txBox="1"/>
          <p:nvPr/>
        </p:nvSpPr>
        <p:spPr>
          <a:xfrm>
            <a:off x="247746" y="3052767"/>
            <a:ext cx="116964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262626"/>
                </a:solidFill>
                <a:latin typeface="Calibri"/>
                <a:ea typeface="Calibri"/>
                <a:cs typeface="Calibri"/>
                <a:sym typeface="Calibri"/>
              </a:rPr>
              <a:t>A different way to do open source</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Open source code provided without lock to sponsors</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Deliveries on our website are with a lock</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DPX 8/10 bit RGB &amp; WAV 2ch 48kHz flavors are usable by default</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We provide a key for other format flavors and features (temporary key possible)</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1000 € for first flavor/feature</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+ 500 € per additional flavor/feature</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rPr lang="fr-FR" sz="1800">
                <a:solidFill>
                  <a:srgbClr val="262626"/>
                </a:solidFill>
                <a:latin typeface="Calibri"/>
                <a:ea typeface="Calibri"/>
                <a:cs typeface="Calibri"/>
                <a:sym typeface="Calibri"/>
              </a:rPr>
              <a:t>	To be compared with storage cost saving (storage cost divided by 2)</a:t>
            </a:r>
            <a:endParaRPr sz="1800">
              <a:solidFill>
                <a:srgbClr val="262626"/>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612" name="Google Shape;612;p73"/>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4"/>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18" name="Google Shape;618;p74"/>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Some other tools</a:t>
            </a:r>
            <a:endParaRPr sz="7200"/>
          </a:p>
        </p:txBody>
      </p:sp>
      <p:pic>
        <p:nvPicPr>
          <p:cNvPr descr="Une image contenant texte, clipart&#10;&#10;Description générée automatiquement" id="619" name="Google Shape;619;p74"/>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5"/>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25" name="Google Shape;625;p75"/>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MediaInfo</a:t>
            </a:r>
            <a:endParaRPr sz="6000"/>
          </a:p>
        </p:txBody>
      </p:sp>
      <p:pic>
        <p:nvPicPr>
          <p:cNvPr descr="Une image contenant texte, clipart&#10;&#10;Description générée automatiquement" id="626" name="Google Shape;626;p75"/>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627" name="Google Shape;627;p75"/>
          <p:cNvSpPr txBox="1"/>
          <p:nvPr/>
        </p:nvSpPr>
        <p:spPr>
          <a:xfrm>
            <a:off x="503354" y="1072351"/>
            <a:ext cx="10714200" cy="4474200"/>
          </a:xfrm>
          <a:prstGeom prst="rect">
            <a:avLst/>
          </a:prstGeom>
          <a:noFill/>
          <a:ln>
            <a:noFill/>
          </a:ln>
        </p:spPr>
        <p:txBody>
          <a:bodyPr anchorCtr="0" anchor="t" bIns="0" lIns="0" spcFirstLastPara="1" rIns="0" wrap="square" tIns="0">
            <a:noAutofit/>
          </a:bodyPr>
          <a:lstStyle/>
          <a:p>
            <a:pPr indent="0" lvl="0" marL="0" rtl="0" algn="l">
              <a:spcBef>
                <a:spcPts val="360"/>
              </a:spcBef>
              <a:spcAft>
                <a:spcPts val="90"/>
              </a:spcAft>
              <a:buNone/>
            </a:pPr>
            <a:r>
              <a:rPr lang="fr-FR" sz="1800">
                <a:solidFill>
                  <a:srgbClr val="000000"/>
                </a:solidFill>
                <a:latin typeface="Georgia"/>
                <a:ea typeface="Georgia"/>
                <a:cs typeface="Georgia"/>
                <a:sym typeface="Georgia"/>
              </a:rPr>
              <a:t>Convenient unified display of the most relevant technical and tag data for video and audio files.</a:t>
            </a:r>
            <a:endParaRPr sz="1700">
              <a:solidFill>
                <a:srgbClr val="000000"/>
              </a:solidFill>
              <a:latin typeface="Calibri"/>
              <a:ea typeface="Calibri"/>
              <a:cs typeface="Calibri"/>
              <a:sym typeface="Calibri"/>
            </a:endParaRPr>
          </a:p>
        </p:txBody>
      </p:sp>
      <p:pic>
        <p:nvPicPr>
          <p:cNvPr id="628" name="Google Shape;628;p75"/>
          <p:cNvPicPr preferRelativeResize="0"/>
          <p:nvPr/>
        </p:nvPicPr>
        <p:blipFill>
          <a:blip r:embed="rId4">
            <a:alphaModFix/>
          </a:blip>
          <a:stretch>
            <a:fillRect/>
          </a:stretch>
        </p:blipFill>
        <p:spPr>
          <a:xfrm>
            <a:off x="6126921" y="2292203"/>
            <a:ext cx="5393729" cy="3584433"/>
          </a:xfrm>
          <a:prstGeom prst="rect">
            <a:avLst/>
          </a:prstGeom>
          <a:noFill/>
          <a:ln>
            <a:noFill/>
          </a:ln>
        </p:spPr>
      </p:pic>
      <p:sp>
        <p:nvSpPr>
          <p:cNvPr id="629" name="Google Shape;629;p75"/>
          <p:cNvSpPr txBox="1"/>
          <p:nvPr/>
        </p:nvSpPr>
        <p:spPr>
          <a:xfrm>
            <a:off x="247750" y="2184854"/>
            <a:ext cx="5725200" cy="4053600"/>
          </a:xfrm>
          <a:prstGeom prst="rect">
            <a:avLst/>
          </a:prstGeom>
          <a:noFill/>
          <a:ln>
            <a:noFill/>
          </a:ln>
        </p:spPr>
        <p:txBody>
          <a:bodyPr anchorCtr="0" anchor="ctr" bIns="91425" lIns="91425" spcFirstLastPara="1" rIns="91425" wrap="square" tIns="91425">
            <a:noAutofit/>
          </a:bodyPr>
          <a:lstStyle/>
          <a:p>
            <a:pPr indent="0" lvl="0" marL="0" rtl="0" algn="l">
              <a:spcBef>
                <a:spcPts val="360"/>
              </a:spcBef>
              <a:spcAft>
                <a:spcPts val="0"/>
              </a:spcAft>
              <a:buNone/>
            </a:pPr>
            <a:r>
              <a:rPr b="1" lang="fr-FR">
                <a:solidFill>
                  <a:srgbClr val="000000"/>
                </a:solidFill>
                <a:latin typeface="Calibri"/>
                <a:ea typeface="Calibri"/>
                <a:cs typeface="Calibri"/>
                <a:sym typeface="Calibri"/>
              </a:rPr>
              <a:t>Output</a:t>
            </a:r>
            <a:r>
              <a:rPr lang="fr-FR">
                <a:solidFill>
                  <a:srgbClr val="000000"/>
                </a:solidFill>
                <a:latin typeface="Calibri"/>
                <a:ea typeface="Calibri"/>
                <a:cs typeface="Calibri"/>
                <a:sym typeface="Calibri"/>
              </a:rPr>
              <a:t>: text, XML, HTML, PBCore, EBUCore, NISO Z39.87...</a:t>
            </a:r>
            <a:endParaRPr>
              <a:solidFill>
                <a:srgbClr val="000000"/>
              </a:solidFill>
              <a:latin typeface="Calibri"/>
              <a:ea typeface="Calibri"/>
              <a:cs typeface="Calibri"/>
              <a:sym typeface="Calibri"/>
            </a:endParaRPr>
          </a:p>
          <a:p>
            <a:pPr indent="0" lvl="0" marL="0" rtl="0" algn="l">
              <a:spcBef>
                <a:spcPts val="360"/>
              </a:spcBef>
              <a:spcAft>
                <a:spcPts val="0"/>
              </a:spcAft>
              <a:buNone/>
            </a:pPr>
            <a:r>
              <a:rPr lang="fr-FR">
                <a:solidFill>
                  <a:srgbClr val="000000"/>
                </a:solidFill>
                <a:latin typeface="Calibri"/>
                <a:ea typeface="Calibri"/>
                <a:cs typeface="Calibri"/>
                <a:sym typeface="Calibri"/>
              </a:rPr>
              <a:t>Container: format, profile, commercial name of the format, duration, overall bit rate, writing application and library, title, author, director, album, track number, date, duration...</a:t>
            </a:r>
            <a:endParaRPr>
              <a:solidFill>
                <a:srgbClr val="000000"/>
              </a:solidFill>
              <a:latin typeface="Calibri"/>
              <a:ea typeface="Calibri"/>
              <a:cs typeface="Calibri"/>
              <a:sym typeface="Calibri"/>
            </a:endParaRPr>
          </a:p>
          <a:p>
            <a:pPr indent="0" lvl="0" marL="0" rtl="0" algn="l">
              <a:spcBef>
                <a:spcPts val="360"/>
              </a:spcBef>
              <a:spcAft>
                <a:spcPts val="0"/>
              </a:spcAft>
              <a:buNone/>
            </a:pPr>
            <a:r>
              <a:rPr b="1" lang="fr-FR">
                <a:solidFill>
                  <a:srgbClr val="000000"/>
                </a:solidFill>
                <a:latin typeface="Calibri"/>
                <a:ea typeface="Calibri"/>
                <a:cs typeface="Calibri"/>
                <a:sym typeface="Calibri"/>
              </a:rPr>
              <a:t>Video</a:t>
            </a:r>
            <a:r>
              <a:rPr lang="fr-FR">
                <a:solidFill>
                  <a:srgbClr val="000000"/>
                </a:solidFill>
                <a:latin typeface="Calibri"/>
                <a:ea typeface="Calibri"/>
                <a:cs typeface="Calibri"/>
                <a:sym typeface="Calibri"/>
              </a:rPr>
              <a:t>: format, codec id, aspect, frame rate, bitrate, color space, chroma subsampling, bit depth, scan type, scan order...</a:t>
            </a:r>
            <a:endParaRPr>
              <a:solidFill>
                <a:srgbClr val="000000"/>
              </a:solidFill>
              <a:latin typeface="Calibri"/>
              <a:ea typeface="Calibri"/>
              <a:cs typeface="Calibri"/>
              <a:sym typeface="Calibri"/>
            </a:endParaRPr>
          </a:p>
          <a:p>
            <a:pPr indent="0" lvl="0" marL="0" rtl="0" algn="l">
              <a:spcBef>
                <a:spcPts val="360"/>
              </a:spcBef>
              <a:spcAft>
                <a:spcPts val="0"/>
              </a:spcAft>
              <a:buNone/>
            </a:pPr>
            <a:r>
              <a:rPr b="1" lang="fr-FR">
                <a:solidFill>
                  <a:srgbClr val="000000"/>
                </a:solidFill>
                <a:latin typeface="Calibri"/>
                <a:ea typeface="Calibri"/>
                <a:cs typeface="Calibri"/>
                <a:sym typeface="Calibri"/>
              </a:rPr>
              <a:t>Audio</a:t>
            </a:r>
            <a:r>
              <a:rPr lang="fr-FR">
                <a:solidFill>
                  <a:srgbClr val="000000"/>
                </a:solidFill>
                <a:latin typeface="Calibri"/>
                <a:ea typeface="Calibri"/>
                <a:cs typeface="Calibri"/>
                <a:sym typeface="Calibri"/>
              </a:rPr>
              <a:t>: format, codec id, sample rate, channels, bit depth, language, bit rate...</a:t>
            </a:r>
            <a:endParaRPr>
              <a:solidFill>
                <a:srgbClr val="000000"/>
              </a:solidFill>
              <a:latin typeface="Calibri"/>
              <a:ea typeface="Calibri"/>
              <a:cs typeface="Calibri"/>
              <a:sym typeface="Calibri"/>
            </a:endParaRPr>
          </a:p>
          <a:p>
            <a:pPr indent="0" lvl="0" marL="0" rtl="0" algn="l">
              <a:spcBef>
                <a:spcPts val="360"/>
              </a:spcBef>
              <a:spcAft>
                <a:spcPts val="0"/>
              </a:spcAft>
              <a:buNone/>
            </a:pPr>
            <a:r>
              <a:rPr b="1" lang="fr-FR">
                <a:solidFill>
                  <a:srgbClr val="000000"/>
                </a:solidFill>
                <a:latin typeface="Calibri"/>
                <a:ea typeface="Calibri"/>
                <a:cs typeface="Calibri"/>
                <a:sym typeface="Calibri"/>
              </a:rPr>
              <a:t>Text</a:t>
            </a:r>
            <a:r>
              <a:rPr lang="fr-FR">
                <a:solidFill>
                  <a:srgbClr val="000000"/>
                </a:solidFill>
                <a:latin typeface="Calibri"/>
                <a:ea typeface="Calibri"/>
                <a:cs typeface="Calibri"/>
                <a:sym typeface="Calibri"/>
              </a:rPr>
              <a:t>: format, codec id, language of subtitle...</a:t>
            </a:r>
            <a:endParaRPr>
              <a:solidFill>
                <a:srgbClr val="000000"/>
              </a:solidFill>
              <a:latin typeface="Calibri"/>
              <a:ea typeface="Calibri"/>
              <a:cs typeface="Calibri"/>
              <a:sym typeface="Calibri"/>
            </a:endParaRPr>
          </a:p>
          <a:p>
            <a:pPr indent="0" lvl="0" marL="0" rtl="0" algn="l">
              <a:spcBef>
                <a:spcPts val="360"/>
              </a:spcBef>
              <a:spcAft>
                <a:spcPts val="0"/>
              </a:spcAft>
              <a:buNone/>
            </a:pPr>
            <a:r>
              <a:rPr b="1" lang="fr-FR">
                <a:solidFill>
                  <a:srgbClr val="000000"/>
                </a:solidFill>
                <a:latin typeface="Calibri"/>
                <a:ea typeface="Calibri"/>
                <a:cs typeface="Calibri"/>
                <a:sym typeface="Calibri"/>
              </a:rPr>
              <a:t>Chapters</a:t>
            </a:r>
            <a:r>
              <a:rPr lang="fr-FR">
                <a:solidFill>
                  <a:srgbClr val="000000"/>
                </a:solidFill>
                <a:latin typeface="Calibri"/>
                <a:ea typeface="Calibri"/>
                <a:cs typeface="Calibri"/>
                <a:sym typeface="Calibri"/>
              </a:rPr>
              <a:t>: count of chapters, list of chapters...</a:t>
            </a:r>
            <a:endParaRPr>
              <a:solidFill>
                <a:srgbClr val="000000"/>
              </a:solidFill>
              <a:latin typeface="Calibri"/>
              <a:ea typeface="Calibri"/>
              <a:cs typeface="Calibri"/>
              <a:sym typeface="Calibri"/>
            </a:endParaRPr>
          </a:p>
          <a:p>
            <a:pPr indent="0" lvl="0" marL="0" rtl="0" algn="l">
              <a:spcBef>
                <a:spcPts val="360"/>
              </a:spcBef>
              <a:spcAft>
                <a:spcPts val="0"/>
              </a:spcAft>
              <a:buNone/>
            </a:pPr>
            <a:r>
              <a:t/>
            </a:r>
            <a:endParaRPr>
              <a:solidFill>
                <a:srgbClr val="000000"/>
              </a:solidFill>
              <a:latin typeface="Calibri"/>
              <a:ea typeface="Calibri"/>
              <a:cs typeface="Calibri"/>
              <a:sym typeface="Calibri"/>
            </a:endParaRPr>
          </a:p>
          <a:p>
            <a:pPr indent="0" lvl="0" marL="0" rtl="0" algn="l">
              <a:spcBef>
                <a:spcPts val="360"/>
              </a:spcBef>
              <a:spcAft>
                <a:spcPts val="90"/>
              </a:spcAft>
              <a:buNone/>
            </a:pPr>
            <a:r>
              <a:t/>
            </a:r>
            <a:endParaRPr>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76"/>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35" name="Google Shape;635;p76"/>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BWF MetaEdit</a:t>
            </a:r>
            <a:endParaRPr sz="6000"/>
          </a:p>
        </p:txBody>
      </p:sp>
      <p:pic>
        <p:nvPicPr>
          <p:cNvPr descr="Une image contenant texte, clipart&#10;&#10;Description générée automatiquement" id="636" name="Google Shape;636;p76"/>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637" name="Google Shape;637;p76"/>
          <p:cNvSpPr txBox="1"/>
          <p:nvPr/>
        </p:nvSpPr>
        <p:spPr>
          <a:xfrm>
            <a:off x="431800" y="917575"/>
            <a:ext cx="5151600" cy="5037900"/>
          </a:xfrm>
          <a:prstGeom prst="rect">
            <a:avLst/>
          </a:prstGeom>
          <a:noFill/>
          <a:ln>
            <a:noFill/>
          </a:ln>
        </p:spPr>
        <p:txBody>
          <a:bodyPr anchorCtr="0" anchor="t" bIns="0" lIns="0" spcFirstLastPara="1" rIns="0" wrap="square" tIns="0">
            <a:noAutofit/>
          </a:bodyPr>
          <a:lstStyle/>
          <a:p>
            <a:pPr indent="0" lvl="0" marL="0" rtl="0" algn="l">
              <a:spcBef>
                <a:spcPts val="360"/>
              </a:spcBef>
              <a:spcAft>
                <a:spcPts val="0"/>
              </a:spcAft>
              <a:buNone/>
            </a:pPr>
            <a:r>
              <a:rPr lang="fr-FR" sz="1800">
                <a:solidFill>
                  <a:srgbClr val="000000"/>
                </a:solidFill>
                <a:latin typeface="Georgia"/>
                <a:ea typeface="Georgia"/>
                <a:cs typeface="Georgia"/>
                <a:sym typeface="Georgia"/>
              </a:rPr>
              <a:t>Supports embedding, validating, and exporting of metadata in Broadcast WAVE Format (BWF) files.</a:t>
            </a:r>
            <a:endParaRPr sz="1800">
              <a:solidFill>
                <a:srgbClr val="000000"/>
              </a:solidFill>
              <a:latin typeface="Georgia"/>
              <a:ea typeface="Georgia"/>
              <a:cs typeface="Georgia"/>
              <a:sym typeface="Georgia"/>
            </a:endParaRPr>
          </a:p>
          <a:p>
            <a:pPr indent="0" lvl="0" marL="0" rtl="0" algn="l">
              <a:spcBef>
                <a:spcPts val="360"/>
              </a:spcBef>
              <a:spcAft>
                <a:spcPts val="0"/>
              </a:spcAft>
              <a:buNone/>
            </a:pPr>
            <a:r>
              <a:t/>
            </a:r>
            <a:endParaRPr sz="1800">
              <a:solidFill>
                <a:srgbClr val="000000"/>
              </a:solidFill>
              <a:latin typeface="Georgia"/>
              <a:ea typeface="Georgia"/>
              <a:cs typeface="Georgia"/>
              <a:sym typeface="Georgia"/>
            </a:endParaRPr>
          </a:p>
          <a:p>
            <a:pPr indent="0" lvl="0" marL="0" rtl="0" algn="l">
              <a:spcBef>
                <a:spcPts val="360"/>
              </a:spcBef>
              <a:spcAft>
                <a:spcPts val="0"/>
              </a:spcAft>
              <a:buNone/>
            </a:pPr>
            <a:r>
              <a:rPr lang="fr-FR" sz="1800">
                <a:solidFill>
                  <a:srgbClr val="000000"/>
                </a:solidFill>
                <a:latin typeface="Georgia"/>
                <a:ea typeface="Georgia"/>
                <a:cs typeface="Georgia"/>
                <a:sym typeface="Georgia"/>
              </a:rPr>
              <a:t>It supports the FADGI Broadcast WAVE Metadata Embedding Guidelines.</a:t>
            </a:r>
            <a:endParaRPr sz="1800">
              <a:solidFill>
                <a:srgbClr val="000000"/>
              </a:solidFill>
              <a:latin typeface="Georgia"/>
              <a:ea typeface="Georgia"/>
              <a:cs typeface="Georgia"/>
              <a:sym typeface="Georgia"/>
            </a:endParaRPr>
          </a:p>
          <a:p>
            <a:pPr indent="0" lvl="0" marL="0" rtl="0" algn="l">
              <a:spcBef>
                <a:spcPts val="360"/>
              </a:spcBef>
              <a:spcAft>
                <a:spcPts val="90"/>
              </a:spcAft>
              <a:buNone/>
            </a:pPr>
            <a:r>
              <a:rPr lang="fr-FR" sz="1800">
                <a:latin typeface="Georgia"/>
                <a:ea typeface="Georgia"/>
                <a:cs typeface="Georgia"/>
                <a:sym typeface="Georgia"/>
              </a:rPr>
              <a:t>Last version includes a Cue Editor</a:t>
            </a:r>
            <a:endParaRPr sz="1800">
              <a:latin typeface="Georgia"/>
              <a:ea typeface="Georgia"/>
              <a:cs typeface="Georgia"/>
              <a:sym typeface="Georgia"/>
            </a:endParaRPr>
          </a:p>
        </p:txBody>
      </p:sp>
      <p:pic>
        <p:nvPicPr>
          <p:cNvPr id="638" name="Google Shape;638;p76"/>
          <p:cNvPicPr preferRelativeResize="0"/>
          <p:nvPr/>
        </p:nvPicPr>
        <p:blipFill>
          <a:blip r:embed="rId4">
            <a:alphaModFix/>
          </a:blip>
          <a:stretch>
            <a:fillRect/>
          </a:stretch>
        </p:blipFill>
        <p:spPr>
          <a:xfrm>
            <a:off x="371475" y="3089400"/>
            <a:ext cx="4386073" cy="3174700"/>
          </a:xfrm>
          <a:prstGeom prst="rect">
            <a:avLst/>
          </a:prstGeom>
          <a:noFill/>
          <a:ln>
            <a:noFill/>
          </a:ln>
        </p:spPr>
      </p:pic>
      <p:pic>
        <p:nvPicPr>
          <p:cNvPr id="639" name="Google Shape;639;p76"/>
          <p:cNvPicPr preferRelativeResize="0"/>
          <p:nvPr/>
        </p:nvPicPr>
        <p:blipFill>
          <a:blip r:embed="rId5">
            <a:alphaModFix/>
          </a:blip>
          <a:stretch>
            <a:fillRect/>
          </a:stretch>
        </p:blipFill>
        <p:spPr>
          <a:xfrm>
            <a:off x="7299353" y="917575"/>
            <a:ext cx="4728898" cy="55213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7"/>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45" name="Google Shape;645;p77"/>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Platform support</a:t>
            </a:r>
            <a:endParaRPr sz="7200"/>
          </a:p>
        </p:txBody>
      </p:sp>
      <p:pic>
        <p:nvPicPr>
          <p:cNvPr descr="Une image contenant texte, clipart&#10;&#10;Description générée automatiquement" id="646" name="Google Shape;646;p77"/>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78"/>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52" name="Google Shape;652;p78"/>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Platform support</a:t>
            </a:r>
            <a:endParaRPr sz="6000"/>
          </a:p>
        </p:txBody>
      </p:sp>
      <p:sp>
        <p:nvSpPr>
          <p:cNvPr id="653" name="Google Shape;653;p78"/>
          <p:cNvSpPr txBox="1"/>
          <p:nvPr/>
        </p:nvSpPr>
        <p:spPr>
          <a:xfrm>
            <a:off x="247750" y="3052772"/>
            <a:ext cx="11696400" cy="31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rgbClr val="262626"/>
                </a:solidFill>
                <a:latin typeface="Calibri"/>
                <a:ea typeface="Calibri"/>
                <a:cs typeface="Calibri"/>
                <a:sym typeface="Calibri"/>
              </a:rPr>
              <a:t>We try to support as many platforms as possible:</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rPr lang="fr-FR" sz="2000">
                <a:solidFill>
                  <a:srgbClr val="262626"/>
                </a:solidFill>
                <a:latin typeface="Calibri"/>
                <a:ea typeface="Calibri"/>
                <a:cs typeface="Calibri"/>
                <a:sym typeface="Calibri"/>
              </a:rPr>
              <a:t>Windows 7+</a:t>
            </a:r>
            <a:br>
              <a:rPr lang="fr-FR" sz="2000">
                <a:solidFill>
                  <a:srgbClr val="262626"/>
                </a:solidFill>
                <a:latin typeface="Calibri"/>
                <a:ea typeface="Calibri"/>
                <a:cs typeface="Calibri"/>
                <a:sym typeface="Calibri"/>
              </a:rPr>
            </a:br>
            <a:r>
              <a:rPr lang="fr-FR" sz="2000">
                <a:solidFill>
                  <a:srgbClr val="262626"/>
                </a:solidFill>
                <a:latin typeface="Calibri"/>
                <a:ea typeface="Calibri"/>
                <a:cs typeface="Calibri"/>
                <a:sym typeface="Calibri"/>
              </a:rPr>
              <a:t>macOS 10.10+</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rPr lang="fr-FR" sz="2000">
                <a:solidFill>
                  <a:srgbClr val="262626"/>
                </a:solidFill>
                <a:latin typeface="Calibri"/>
                <a:ea typeface="Calibri"/>
                <a:cs typeface="Calibri"/>
                <a:sym typeface="Calibri"/>
              </a:rPr>
              <a:t>Debian 8+</a:t>
            </a:r>
            <a:br>
              <a:rPr lang="fr-FR" sz="2000">
                <a:solidFill>
                  <a:srgbClr val="262626"/>
                </a:solidFill>
                <a:latin typeface="Calibri"/>
                <a:ea typeface="Calibri"/>
                <a:cs typeface="Calibri"/>
                <a:sym typeface="Calibri"/>
              </a:rPr>
            </a:br>
            <a:r>
              <a:rPr lang="fr-FR" sz="2000">
                <a:solidFill>
                  <a:srgbClr val="262626"/>
                </a:solidFill>
                <a:latin typeface="Calibri"/>
                <a:ea typeface="Calibri"/>
                <a:cs typeface="Calibri"/>
                <a:sym typeface="Calibri"/>
              </a:rPr>
              <a:t>Ubuntu 16.04+</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rPr lang="fr-FR" sz="2000">
                <a:solidFill>
                  <a:srgbClr val="262626"/>
                </a:solidFill>
                <a:latin typeface="Calibri"/>
                <a:ea typeface="Calibri"/>
                <a:cs typeface="Calibri"/>
                <a:sym typeface="Calibri"/>
              </a:rPr>
              <a:t>CentOS/RHEL 7+</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rPr lang="fr-FR" sz="2000">
                <a:solidFill>
                  <a:srgbClr val="262626"/>
                </a:solidFill>
                <a:latin typeface="Calibri"/>
                <a:ea typeface="Calibri"/>
                <a:cs typeface="Calibri"/>
                <a:sym typeface="Calibri"/>
              </a:rPr>
              <a:t>openSUSE/SLE 12+</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rPr lang="fr-FR" sz="1800">
                <a:solidFill>
                  <a:srgbClr val="262626"/>
                </a:solidFill>
                <a:latin typeface="Calibri"/>
                <a:ea typeface="Calibri"/>
                <a:cs typeface="Calibri"/>
                <a:sym typeface="Calibri"/>
              </a:rPr>
              <a:t>CPU: x86, x86_64/x64, ARM (including Apple M1),...</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654" name="Google Shape;654;p78"/>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9"/>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60" name="Google Shape;660;p79"/>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How was it created?</a:t>
            </a:r>
            <a:endParaRPr sz="7200"/>
          </a:p>
        </p:txBody>
      </p:sp>
      <p:pic>
        <p:nvPicPr>
          <p:cNvPr descr="Une image contenant texte, clipart&#10;&#10;Description générée automatiquement" id="661" name="Google Shape;661;p79"/>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0"/>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67" name="Google Shape;667;p80"/>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9000"/>
              <a:buFont typeface="Arial"/>
              <a:buNone/>
            </a:pPr>
            <a:r>
              <a:rPr lang="fr-FR" sz="6000">
                <a:solidFill>
                  <a:srgbClr val="FF4E3E"/>
                </a:solidFill>
                <a:latin typeface="Arial"/>
                <a:ea typeface="Arial"/>
                <a:cs typeface="Arial"/>
                <a:sym typeface="Arial"/>
              </a:rPr>
              <a:t>How was it created?</a:t>
            </a:r>
            <a:endParaRPr sz="6000"/>
          </a:p>
        </p:txBody>
      </p:sp>
      <p:sp>
        <p:nvSpPr>
          <p:cNvPr id="668" name="Google Shape;668;p80"/>
          <p:cNvSpPr txBox="1"/>
          <p:nvPr/>
        </p:nvSpPr>
        <p:spPr>
          <a:xfrm>
            <a:off x="247746" y="3052767"/>
            <a:ext cx="11696400" cy="394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rgbClr val="262626"/>
                </a:solidFill>
                <a:latin typeface="Calibri"/>
                <a:ea typeface="Calibri"/>
                <a:cs typeface="Calibri"/>
                <a:sym typeface="Calibri"/>
              </a:rPr>
              <a:t>By users for users!</a:t>
            </a:r>
            <a:br>
              <a:rPr lang="fr-FR" sz="2000">
                <a:solidFill>
                  <a:srgbClr val="262626"/>
                </a:solidFill>
                <a:latin typeface="Calibri"/>
                <a:ea typeface="Calibri"/>
                <a:cs typeface="Calibri"/>
                <a:sym typeface="Calibri"/>
              </a:rPr>
            </a:b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rPr lang="fr-FR" sz="2000">
                <a:solidFill>
                  <a:srgbClr val="262626"/>
                </a:solidFill>
                <a:latin typeface="Calibri"/>
                <a:ea typeface="Calibri"/>
                <a:cs typeface="Calibri"/>
                <a:sym typeface="Calibri"/>
              </a:rPr>
              <a:t>Each tool started from the need of a user.</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rPr lang="fr-FR" sz="2000">
                <a:solidFill>
                  <a:srgbClr val="262626"/>
                </a:solidFill>
                <a:latin typeface="Calibri"/>
                <a:ea typeface="Calibri"/>
                <a:cs typeface="Calibri"/>
                <a:sym typeface="Calibri"/>
              </a:rPr>
              <a:t>MediaArea is here to technically help, but users are at the driver seat.</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rPr lang="fr-FR" sz="2000">
                <a:solidFill>
                  <a:srgbClr val="262626"/>
                </a:solidFill>
                <a:latin typeface="Calibri"/>
                <a:ea typeface="Calibri"/>
                <a:cs typeface="Calibri"/>
                <a:sym typeface="Calibri"/>
              </a:rPr>
              <a:t>No restriction on the usage</a:t>
            </a:r>
            <a:br>
              <a:rPr lang="fr-FR" sz="2000">
                <a:solidFill>
                  <a:srgbClr val="262626"/>
                </a:solidFill>
                <a:latin typeface="Calibri"/>
                <a:ea typeface="Calibri"/>
                <a:cs typeface="Calibri"/>
                <a:sym typeface="Calibri"/>
              </a:rPr>
            </a:br>
            <a:r>
              <a:rPr lang="fr-FR" sz="2000">
                <a:solidFill>
                  <a:srgbClr val="262626"/>
                </a:solidFill>
                <a:latin typeface="Calibri"/>
                <a:ea typeface="Calibri"/>
                <a:cs typeface="Calibri"/>
                <a:sym typeface="Calibri"/>
              </a:rPr>
              <a:t>(with one exception with RAWcooked binaries)</a:t>
            </a:r>
            <a:endParaRPr sz="20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669" name="Google Shape;669;p80"/>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81"/>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675" name="Google Shape;675;p81"/>
          <p:cNvSpPr txBox="1"/>
          <p:nvPr>
            <p:ph type="title"/>
          </p:nvPr>
        </p:nvSpPr>
        <p:spPr>
          <a:xfrm>
            <a:off x="277900" y="2479525"/>
            <a:ext cx="11750400" cy="213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4E3E"/>
              </a:buClr>
              <a:buSzPts val="12000"/>
              <a:buFont typeface="Arial"/>
              <a:buNone/>
            </a:pPr>
            <a:r>
              <a:rPr lang="fr-FR" sz="7200">
                <a:solidFill>
                  <a:srgbClr val="FF4E3E"/>
                </a:solidFill>
                <a:latin typeface="Arial"/>
                <a:ea typeface="Arial"/>
                <a:cs typeface="Arial"/>
                <a:sym typeface="Arial"/>
              </a:rPr>
              <a:t>Stay in touch</a:t>
            </a:r>
            <a:endParaRPr sz="7200"/>
          </a:p>
        </p:txBody>
      </p:sp>
      <p:pic>
        <p:nvPicPr>
          <p:cNvPr descr="Une image contenant texte, clipart&#10;&#10;Description générée automatiquement" id="676" name="Google Shape;676;p81"/>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677" name="Google Shape;677;p81"/>
          <p:cNvSpPr txBox="1"/>
          <p:nvPr/>
        </p:nvSpPr>
        <p:spPr>
          <a:xfrm>
            <a:off x="247796" y="4925704"/>
            <a:ext cx="11696400" cy="1200600"/>
          </a:xfrm>
          <a:prstGeom prst="rect">
            <a:avLst/>
          </a:prstGeom>
          <a:noFill/>
          <a:ln>
            <a:noFill/>
          </a:ln>
        </p:spPr>
        <p:txBody>
          <a:bodyPr anchorCtr="0" anchor="t" bIns="45700" lIns="91425" spcFirstLastPara="1" rIns="91425" wrap="square" tIns="45700">
            <a:spAutoFit/>
          </a:bodyPr>
          <a:lstStyle/>
          <a:p>
            <a:pPr indent="0" lvl="0" marL="457200" marR="0" rtl="0" algn="ctr">
              <a:spcBef>
                <a:spcPts val="0"/>
              </a:spcBef>
              <a:spcAft>
                <a:spcPts val="0"/>
              </a:spcAft>
              <a:buNone/>
            </a:pPr>
            <a:r>
              <a:rPr lang="fr-FR" sz="1800" u="sng">
                <a:solidFill>
                  <a:schemeClr val="hlink"/>
                </a:solidFill>
                <a:latin typeface="Calibri"/>
                <a:ea typeface="Calibri"/>
                <a:cs typeface="Calibri"/>
                <a:sym typeface="Calibri"/>
                <a:hlinkClick r:id="rId4"/>
              </a:rPr>
              <a:t>http://mediaarea.net</a:t>
            </a:r>
            <a:r>
              <a:rPr lang="fr-FR" sz="1800">
                <a:solidFill>
                  <a:srgbClr val="262626"/>
                </a:solidFill>
                <a:latin typeface="Calibri"/>
                <a:ea typeface="Calibri"/>
                <a:cs typeface="Calibri"/>
                <a:sym typeface="Calibri"/>
              </a:rPr>
              <a:t> 			</a:t>
            </a:r>
            <a:r>
              <a:rPr lang="fr-FR" sz="1800" u="sng">
                <a:solidFill>
                  <a:schemeClr val="hlink"/>
                </a:solidFill>
                <a:latin typeface="Calibri"/>
                <a:ea typeface="Calibri"/>
                <a:cs typeface="Calibri"/>
                <a:sym typeface="Calibri"/>
                <a:hlinkClick r:id="rId5"/>
              </a:rPr>
              <a:t>jerome@mediaarea.net</a:t>
            </a:r>
            <a:r>
              <a:rPr lang="fr-FR" sz="1800">
                <a:solidFill>
                  <a:srgbClr val="262626"/>
                </a:solidFill>
                <a:latin typeface="Calibri"/>
                <a:ea typeface="Calibri"/>
                <a:cs typeface="Calibri"/>
                <a:sym typeface="Calibri"/>
              </a:rPr>
              <a:t> </a:t>
            </a:r>
            <a:endParaRPr sz="1800">
              <a:solidFill>
                <a:srgbClr val="262626"/>
              </a:solidFill>
              <a:latin typeface="Calibri"/>
              <a:ea typeface="Calibri"/>
              <a:cs typeface="Calibri"/>
              <a:sym typeface="Calibri"/>
            </a:endParaRPr>
          </a:p>
          <a:p>
            <a:pPr indent="0" lvl="0" marL="457200" marR="0" rtl="0" algn="ctr">
              <a:spcBef>
                <a:spcPts val="0"/>
              </a:spcBef>
              <a:spcAft>
                <a:spcPts val="0"/>
              </a:spcAft>
              <a:buNone/>
            </a:pPr>
            <a:r>
              <a:t/>
            </a:r>
            <a:endParaRPr sz="1800">
              <a:solidFill>
                <a:srgbClr val="262626"/>
              </a:solidFill>
              <a:latin typeface="Calibri"/>
              <a:ea typeface="Calibri"/>
              <a:cs typeface="Calibri"/>
              <a:sym typeface="Calibri"/>
            </a:endParaRPr>
          </a:p>
          <a:p>
            <a:pPr indent="0" lvl="0" marL="457200" marR="0" rtl="0" algn="ctr">
              <a:spcBef>
                <a:spcPts val="0"/>
              </a:spcBef>
              <a:spcAft>
                <a:spcPts val="0"/>
              </a:spcAft>
              <a:buNone/>
            </a:pPr>
            <a:r>
              <a:rPr lang="fr-FR" sz="1800">
                <a:solidFill>
                  <a:srgbClr val="262626"/>
                </a:solidFill>
                <a:latin typeface="Calibri"/>
                <a:ea typeface="Calibri"/>
                <a:cs typeface="Calibri"/>
                <a:sym typeface="Calibri"/>
              </a:rPr>
              <a:t>License (except images): CC-BY</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9"/>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57" name="Google Shape;157;p19"/>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4E3E"/>
              </a:buClr>
              <a:buSzPts val="12000"/>
              <a:buFont typeface="Arial"/>
              <a:buNone/>
            </a:pPr>
            <a:r>
              <a:rPr lang="fr-FR" sz="6000">
                <a:solidFill>
                  <a:srgbClr val="FF4E3E"/>
                </a:solidFill>
                <a:latin typeface="Arial"/>
                <a:ea typeface="Arial"/>
                <a:cs typeface="Arial"/>
                <a:sym typeface="Arial"/>
              </a:rPr>
              <a:t>Why quality control is important?</a:t>
            </a:r>
            <a:endParaRPr sz="6000">
              <a:solidFill>
                <a:srgbClr val="FF4E3E"/>
              </a:solidFill>
              <a:latin typeface="Arial"/>
              <a:ea typeface="Arial"/>
              <a:cs typeface="Arial"/>
              <a:sym typeface="Arial"/>
            </a:endParaRPr>
          </a:p>
        </p:txBody>
      </p:sp>
      <p:sp>
        <p:nvSpPr>
          <p:cNvPr id="158" name="Google Shape;158;p19"/>
          <p:cNvSpPr txBox="1"/>
          <p:nvPr/>
        </p:nvSpPr>
        <p:spPr>
          <a:xfrm>
            <a:off x="247746" y="3052767"/>
            <a:ext cx="11696400" cy="31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Easier to catch quality issues and fix them now than later</a:t>
            </a:r>
            <a:endParaRPr sz="2400"/>
          </a:p>
          <a:p>
            <a:pPr indent="0" lvl="0" marL="0" marR="0" rtl="0" algn="l">
              <a:spcBef>
                <a:spcPts val="0"/>
              </a:spcBef>
              <a:spcAft>
                <a:spcPts val="0"/>
              </a:spcAft>
              <a:buSzPts val="1100"/>
              <a:buNone/>
            </a:pPr>
            <a:r>
              <a:rPr lang="fr-FR" sz="2400"/>
              <a:t>When someone else discovers quality issues, it may be too late.</a:t>
            </a:r>
            <a:endParaRPr sz="2400"/>
          </a:p>
          <a:p>
            <a:pPr indent="0" lvl="0" marL="0" marR="0" rtl="0" algn="l">
              <a:spcBef>
                <a:spcPts val="0"/>
              </a:spcBef>
              <a:spcAft>
                <a:spcPts val="0"/>
              </a:spcAft>
              <a:buSzPts val="1100"/>
              <a:buNone/>
            </a:pPr>
            <a:r>
              <a:t/>
            </a:r>
            <a:endParaRPr sz="2400"/>
          </a:p>
          <a:p>
            <a:pPr indent="0" lvl="0" marL="0" marR="0" rtl="0" algn="l">
              <a:spcBef>
                <a:spcPts val="0"/>
              </a:spcBef>
              <a:spcAft>
                <a:spcPts val="0"/>
              </a:spcAft>
              <a:buSzPts val="1100"/>
              <a:buNone/>
            </a:pPr>
            <a:r>
              <a:t/>
            </a:r>
            <a:endParaRPr sz="2400"/>
          </a:p>
          <a:p>
            <a:pPr indent="0" lvl="0" marL="0" marR="0" rtl="0" algn="l">
              <a:spcBef>
                <a:spcPts val="0"/>
              </a:spcBef>
              <a:spcAft>
                <a:spcPts val="0"/>
              </a:spcAft>
              <a:buSzPts val="1100"/>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pic>
        <p:nvPicPr>
          <p:cNvPr descr="Une image contenant texte, clipart&#10;&#10;Description générée automatiquement" id="159" name="Google Shape;159;p19"/>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0"/>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65" name="Google Shape;165;p20"/>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4E3E"/>
              </a:buClr>
              <a:buSzPts val="12000"/>
              <a:buFont typeface="Arial"/>
              <a:buNone/>
            </a:pPr>
            <a:r>
              <a:rPr lang="fr-FR" sz="6000">
                <a:solidFill>
                  <a:srgbClr val="FF4E3E"/>
                </a:solidFill>
                <a:latin typeface="Arial"/>
                <a:ea typeface="Arial"/>
                <a:cs typeface="Arial"/>
                <a:sym typeface="Arial"/>
              </a:rPr>
              <a:t>Why quality control is important?</a:t>
            </a:r>
            <a:endParaRPr sz="6000">
              <a:solidFill>
                <a:srgbClr val="FF4E3E"/>
              </a:solidFill>
              <a:latin typeface="Arial"/>
              <a:ea typeface="Arial"/>
              <a:cs typeface="Arial"/>
              <a:sym typeface="Arial"/>
            </a:endParaRPr>
          </a:p>
        </p:txBody>
      </p:sp>
      <p:sp>
        <p:nvSpPr>
          <p:cNvPr id="166" name="Google Shape;166;p20"/>
          <p:cNvSpPr txBox="1"/>
          <p:nvPr/>
        </p:nvSpPr>
        <p:spPr>
          <a:xfrm>
            <a:off x="247750" y="1461525"/>
            <a:ext cx="5815200" cy="452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You are not alone</a:t>
            </a:r>
            <a:endParaRPr sz="2400"/>
          </a:p>
          <a:p>
            <a:pPr indent="0" lvl="0" marL="0" marR="0" rtl="0" algn="l">
              <a:spcBef>
                <a:spcPts val="0"/>
              </a:spcBef>
              <a:spcAft>
                <a:spcPts val="0"/>
              </a:spcAft>
              <a:buSzPts val="1100"/>
              <a:buNone/>
            </a:pPr>
            <a:r>
              <a:t/>
            </a:r>
            <a:endParaRPr sz="2400"/>
          </a:p>
          <a:p>
            <a:pPr indent="0" lvl="0" marL="0" marR="0" rtl="0" algn="l">
              <a:spcBef>
                <a:spcPts val="0"/>
              </a:spcBef>
              <a:spcAft>
                <a:spcPts val="0"/>
              </a:spcAft>
              <a:buSzPts val="1100"/>
              <a:buNone/>
            </a:pPr>
            <a:r>
              <a:rPr lang="fr-FR" sz="2400"/>
              <a:t>Example of online support:</a:t>
            </a:r>
            <a:endParaRPr sz="2400"/>
          </a:p>
          <a:p>
            <a:pPr indent="0" lvl="0" marL="0" marR="0" rtl="0" algn="l">
              <a:spcBef>
                <a:spcPts val="0"/>
              </a:spcBef>
              <a:spcAft>
                <a:spcPts val="0"/>
              </a:spcAft>
              <a:buSzPts val="1100"/>
              <a:buNone/>
            </a:pPr>
            <a:r>
              <a:rPr lang="fr-FR" sz="2400"/>
              <a:t>AV Artifact Atlas, a resource for identifying errors and anomalies in analog and digital video. AVAA is built for and by a community of professionals in the field of audiovisual archiving but useful for anyone working with av material.</a:t>
            </a:r>
            <a:endParaRPr sz="2400"/>
          </a:p>
          <a:p>
            <a:pPr indent="0" lvl="0" marL="0" marR="0" rtl="0" algn="l">
              <a:spcBef>
                <a:spcPts val="0"/>
              </a:spcBef>
              <a:spcAft>
                <a:spcPts val="0"/>
              </a:spcAft>
              <a:buSzPts val="1100"/>
              <a:buNone/>
            </a:pPr>
            <a:r>
              <a:t/>
            </a:r>
            <a:endParaRPr sz="2400"/>
          </a:p>
          <a:p>
            <a:pPr indent="0" lvl="0" marL="0" marR="0" rtl="0" algn="l">
              <a:spcBef>
                <a:spcPts val="0"/>
              </a:spcBef>
              <a:spcAft>
                <a:spcPts val="0"/>
              </a:spcAft>
              <a:buSzPts val="1100"/>
              <a:buNone/>
            </a:pPr>
            <a:r>
              <a:rPr lang="fr-FR" sz="2400" u="sng">
                <a:solidFill>
                  <a:schemeClr val="hlink"/>
                </a:solidFill>
                <a:hlinkClick r:id="rId3"/>
              </a:rPr>
              <a:t>https://www.avartifactatlas.com/</a:t>
            </a:r>
            <a:r>
              <a:rPr lang="fr-FR" sz="2400"/>
              <a:t> </a:t>
            </a:r>
            <a:endParaRPr sz="2400"/>
          </a:p>
        </p:txBody>
      </p:sp>
      <p:pic>
        <p:nvPicPr>
          <p:cNvPr descr="Une image contenant texte, clipart&#10;&#10;Description générée automatiquement" id="167" name="Google Shape;167;p20"/>
          <p:cNvPicPr preferRelativeResize="0"/>
          <p:nvPr/>
        </p:nvPicPr>
        <p:blipFill rotWithShape="1">
          <a:blip r:embed="rId4">
            <a:alphaModFix/>
          </a:blip>
          <a:srcRect b="0" l="0" r="0" t="0"/>
          <a:stretch/>
        </p:blipFill>
        <p:spPr>
          <a:xfrm>
            <a:off x="277905" y="6264106"/>
            <a:ext cx="1677894" cy="398304"/>
          </a:xfrm>
          <a:prstGeom prst="rect">
            <a:avLst/>
          </a:prstGeom>
          <a:noFill/>
          <a:ln>
            <a:noFill/>
          </a:ln>
        </p:spPr>
      </p:pic>
      <p:pic>
        <p:nvPicPr>
          <p:cNvPr id="168" name="Google Shape;168;p20"/>
          <p:cNvPicPr preferRelativeResize="0"/>
          <p:nvPr/>
        </p:nvPicPr>
        <p:blipFill>
          <a:blip r:embed="rId5">
            <a:alphaModFix/>
          </a:blip>
          <a:stretch>
            <a:fillRect/>
          </a:stretch>
        </p:blipFill>
        <p:spPr>
          <a:xfrm>
            <a:off x="6659546" y="1461525"/>
            <a:ext cx="5368705" cy="4977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1"/>
          <p:cNvSpPr txBox="1"/>
          <p:nvPr/>
        </p:nvSpPr>
        <p:spPr>
          <a:xfrm>
            <a:off x="8389845" y="6438900"/>
            <a:ext cx="3638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fr-FR" sz="1050">
                <a:solidFill>
                  <a:srgbClr val="A5A5A5"/>
                </a:solidFill>
                <a:latin typeface="Calibri"/>
                <a:ea typeface="Calibri"/>
                <a:cs typeface="Calibri"/>
                <a:sym typeface="Calibri"/>
              </a:rPr>
              <a:t>FRAME Tech 2021 </a:t>
            </a:r>
            <a:r>
              <a:rPr lang="fr-FR" sz="1050">
                <a:solidFill>
                  <a:srgbClr val="A5A5A5"/>
                </a:solidFill>
                <a:latin typeface="Calibri"/>
                <a:ea typeface="Calibri"/>
                <a:cs typeface="Calibri"/>
                <a:sym typeface="Calibri"/>
              </a:rPr>
              <a:t>— Online Training Session</a:t>
            </a:r>
            <a:endParaRPr/>
          </a:p>
        </p:txBody>
      </p:sp>
      <p:sp>
        <p:nvSpPr>
          <p:cNvPr id="174" name="Google Shape;174;p21"/>
          <p:cNvSpPr txBox="1"/>
          <p:nvPr>
            <p:ph type="title"/>
          </p:nvPr>
        </p:nvSpPr>
        <p:spPr>
          <a:xfrm>
            <a:off x="247750" y="157495"/>
            <a:ext cx="11696400" cy="88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4E3E"/>
              </a:buClr>
              <a:buSzPts val="12000"/>
              <a:buFont typeface="Arial"/>
              <a:buNone/>
            </a:pPr>
            <a:r>
              <a:rPr lang="fr-FR" sz="6000">
                <a:solidFill>
                  <a:srgbClr val="FF4E3E"/>
                </a:solidFill>
                <a:latin typeface="Arial"/>
                <a:ea typeface="Arial"/>
                <a:cs typeface="Arial"/>
                <a:sym typeface="Arial"/>
              </a:rPr>
              <a:t>Why quality control is important?</a:t>
            </a:r>
            <a:endParaRPr sz="6000">
              <a:solidFill>
                <a:srgbClr val="FF4E3E"/>
              </a:solidFill>
              <a:latin typeface="Arial"/>
              <a:ea typeface="Arial"/>
              <a:cs typeface="Arial"/>
              <a:sym typeface="Arial"/>
            </a:endParaRPr>
          </a:p>
        </p:txBody>
      </p:sp>
      <p:sp>
        <p:nvSpPr>
          <p:cNvPr id="175" name="Google Shape;175;p21"/>
          <p:cNvSpPr txBox="1"/>
          <p:nvPr/>
        </p:nvSpPr>
        <p:spPr>
          <a:xfrm>
            <a:off x="247750" y="1461525"/>
            <a:ext cx="5815200" cy="3786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You are not alone</a:t>
            </a:r>
            <a:endParaRPr sz="2400"/>
          </a:p>
          <a:p>
            <a:pPr indent="0" lvl="0" marL="0" marR="0" rtl="0" algn="l">
              <a:spcBef>
                <a:spcPts val="0"/>
              </a:spcBef>
              <a:spcAft>
                <a:spcPts val="0"/>
              </a:spcAft>
              <a:buSzPts val="1100"/>
              <a:buNone/>
            </a:pPr>
            <a:r>
              <a:t/>
            </a:r>
            <a:endParaRPr sz="2400"/>
          </a:p>
          <a:p>
            <a:pPr indent="0" lvl="0" marL="0" marR="0" rtl="0" algn="l">
              <a:spcBef>
                <a:spcPts val="0"/>
              </a:spcBef>
              <a:spcAft>
                <a:spcPts val="0"/>
              </a:spcAft>
              <a:buSzPts val="1100"/>
              <a:buNone/>
            </a:pPr>
            <a:r>
              <a:rPr lang="fr-FR" sz="2400"/>
              <a:t>Example of symposiums:</a:t>
            </a:r>
            <a:endParaRPr sz="2400"/>
          </a:p>
          <a:p>
            <a:pPr indent="0" lvl="0" marL="0" marR="0" rtl="0" algn="l">
              <a:spcBef>
                <a:spcPts val="0"/>
              </a:spcBef>
              <a:spcAft>
                <a:spcPts val="0"/>
              </a:spcAft>
              <a:buSzPts val="1100"/>
              <a:buNone/>
            </a:pPr>
            <a:r>
              <a:rPr lang="fr-FR" sz="2400"/>
              <a:t>“No Time To Wait” symposiums are free events focused on open media, open standards, and digital audiovisual preservation.</a:t>
            </a:r>
            <a:endParaRPr sz="2400"/>
          </a:p>
          <a:p>
            <a:pPr indent="0" lvl="0" marL="0" marR="0" rtl="0" algn="l">
              <a:spcBef>
                <a:spcPts val="0"/>
              </a:spcBef>
              <a:spcAft>
                <a:spcPts val="0"/>
              </a:spcAft>
              <a:buSzPts val="1100"/>
              <a:buNone/>
            </a:pPr>
            <a:r>
              <a:rPr lang="fr-FR" sz="2400"/>
              <a:t>Symposium program is made by archivists, who present how they work and the associated (open source) tools.</a:t>
            </a:r>
            <a:endParaRPr sz="2400"/>
          </a:p>
        </p:txBody>
      </p:sp>
      <p:pic>
        <p:nvPicPr>
          <p:cNvPr descr="Une image contenant texte, clipart&#10;&#10;Description générée automatiquement" id="176" name="Google Shape;176;p21"/>
          <p:cNvPicPr preferRelativeResize="0"/>
          <p:nvPr/>
        </p:nvPicPr>
        <p:blipFill rotWithShape="1">
          <a:blip r:embed="rId3">
            <a:alphaModFix/>
          </a:blip>
          <a:srcRect b="0" l="0" r="0" t="0"/>
          <a:stretch/>
        </p:blipFill>
        <p:spPr>
          <a:xfrm>
            <a:off x="277905" y="6264106"/>
            <a:ext cx="1677894" cy="398304"/>
          </a:xfrm>
          <a:prstGeom prst="rect">
            <a:avLst/>
          </a:prstGeom>
          <a:noFill/>
          <a:ln>
            <a:noFill/>
          </a:ln>
        </p:spPr>
      </p:pic>
      <p:sp>
        <p:nvSpPr>
          <p:cNvPr id="177" name="Google Shape;177;p21"/>
          <p:cNvSpPr txBox="1"/>
          <p:nvPr/>
        </p:nvSpPr>
        <p:spPr>
          <a:xfrm>
            <a:off x="6213050" y="1604500"/>
            <a:ext cx="5815200" cy="5633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SzPts val="1100"/>
              <a:buNone/>
            </a:pPr>
            <a:r>
              <a:rPr lang="fr-FR" sz="2400"/>
              <a:t>Organization of symposiums has a cost.</a:t>
            </a:r>
            <a:endParaRPr sz="2400"/>
          </a:p>
          <a:p>
            <a:pPr indent="0" lvl="0" marL="0" marR="0" rtl="0" algn="l">
              <a:spcBef>
                <a:spcPts val="0"/>
              </a:spcBef>
              <a:spcAft>
                <a:spcPts val="0"/>
              </a:spcAft>
              <a:buSzPts val="1100"/>
              <a:buNone/>
            </a:pPr>
            <a:r>
              <a:rPr lang="fr-FR" sz="2400"/>
              <a:t>- Hosting granted by a main sponsor</a:t>
            </a:r>
            <a:endParaRPr sz="2400"/>
          </a:p>
          <a:p>
            <a:pPr indent="0" lvl="0" marL="0" marR="0" rtl="0" algn="l">
              <a:spcBef>
                <a:spcPts val="0"/>
              </a:spcBef>
              <a:spcAft>
                <a:spcPts val="0"/>
              </a:spcAft>
              <a:buSzPts val="1100"/>
              <a:buNone/>
            </a:pPr>
            <a:r>
              <a:rPr lang="fr-FR" sz="2400"/>
              <a:t>- Other archives or vendors may provide additional financial support</a:t>
            </a:r>
            <a:endParaRPr sz="2400"/>
          </a:p>
          <a:p>
            <a:pPr indent="0" lvl="0" marL="0" marR="0" rtl="0" algn="l">
              <a:spcBef>
                <a:spcPts val="0"/>
              </a:spcBef>
              <a:spcAft>
                <a:spcPts val="0"/>
              </a:spcAft>
              <a:buSzPts val="1100"/>
              <a:buNone/>
            </a:pPr>
            <a:r>
              <a:t/>
            </a:r>
            <a:endParaRPr sz="2400"/>
          </a:p>
          <a:p>
            <a:pPr indent="0" lvl="0" marL="0" marR="0" rtl="0" algn="l">
              <a:spcBef>
                <a:spcPts val="0"/>
              </a:spcBef>
              <a:spcAft>
                <a:spcPts val="0"/>
              </a:spcAft>
              <a:buSzPts val="1100"/>
              <a:buNone/>
            </a:pPr>
            <a:r>
              <a:rPr lang="fr-FR" sz="2400"/>
              <a:t>“No Time To Wait” 2021 will be at Sound &amp; Vision in Amsterdam on December 8-10.</a:t>
            </a:r>
            <a:endParaRPr sz="2400"/>
          </a:p>
          <a:p>
            <a:pPr indent="0" lvl="0" marL="0" marR="0" rtl="0" algn="l">
              <a:spcBef>
                <a:spcPts val="0"/>
              </a:spcBef>
              <a:spcAft>
                <a:spcPts val="0"/>
              </a:spcAft>
              <a:buSzPts val="1100"/>
              <a:buNone/>
            </a:pPr>
            <a:r>
              <a:rPr lang="fr-FR" sz="2400"/>
              <a:t>Other sponsors are AV Preservation by reto.ch, Centre national de l’audiovisuel Luxembourg (CNA), The National Library of Norway and the International Federation of Film Archives (FIAT/IFTA)</a:t>
            </a:r>
            <a:endParaRPr sz="2400"/>
          </a:p>
          <a:p>
            <a:pPr indent="0" lvl="0" marL="0" marR="0" rtl="0" algn="l">
              <a:spcBef>
                <a:spcPts val="0"/>
              </a:spcBef>
              <a:spcAft>
                <a:spcPts val="0"/>
              </a:spcAft>
              <a:buSzPts val="1100"/>
              <a:buNone/>
            </a:pPr>
            <a:r>
              <a:t/>
            </a:r>
            <a:endParaRPr sz="2400"/>
          </a:p>
          <a:p>
            <a:pPr indent="0" lvl="0" marL="0" marR="0" rtl="0" algn="l">
              <a:spcBef>
                <a:spcPts val="0"/>
              </a:spcBef>
              <a:spcAft>
                <a:spcPts val="0"/>
              </a:spcAft>
              <a:buSzPts val="1100"/>
              <a:buNone/>
            </a:pPr>
            <a:r>
              <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